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57.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83" r:id="rId5"/>
    <p:sldId id="278" r:id="rId6"/>
    <p:sldId id="259" r:id="rId7"/>
    <p:sldId id="270" r:id="rId8"/>
    <p:sldId id="271" r:id="rId9"/>
    <p:sldId id="272" r:id="rId10"/>
    <p:sldId id="273" r:id="rId11"/>
    <p:sldId id="279" r:id="rId12"/>
    <p:sldId id="260" r:id="rId13"/>
    <p:sldId id="275" r:id="rId14"/>
    <p:sldId id="276" r:id="rId15"/>
    <p:sldId id="261" r:id="rId16"/>
    <p:sldId id="284" r:id="rId17"/>
    <p:sldId id="285" r:id="rId18"/>
    <p:sldId id="286" r:id="rId19"/>
    <p:sldId id="287" r:id="rId20"/>
    <p:sldId id="280" r:id="rId21"/>
    <p:sldId id="281" r:id="rId22"/>
    <p:sldId id="282" r:id="rId23"/>
    <p:sldId id="306" r:id="rId24"/>
    <p:sldId id="288" r:id="rId25"/>
    <p:sldId id="290" r:id="rId26"/>
    <p:sldId id="289" r:id="rId27"/>
    <p:sldId id="303" r:id="rId28"/>
    <p:sldId id="291" r:id="rId29"/>
    <p:sldId id="292" r:id="rId30"/>
    <p:sldId id="293" r:id="rId31"/>
    <p:sldId id="294" r:id="rId32"/>
    <p:sldId id="295" r:id="rId33"/>
    <p:sldId id="296" r:id="rId34"/>
    <p:sldId id="297" r:id="rId35"/>
    <p:sldId id="298" r:id="rId36"/>
    <p:sldId id="299" r:id="rId37"/>
    <p:sldId id="300" r:id="rId38"/>
    <p:sldId id="301" r:id="rId39"/>
    <p:sldId id="304" r:id="rId40"/>
    <p:sldId id="305" r:id="rId41"/>
    <p:sldId id="302" r:id="rId42"/>
    <p:sldId id="277" r:id="rId43"/>
  </p:sldIdLst>
  <p:sldSz cx="20105688" cy="11322050"/>
  <p:notesSz cx="20105688" cy="1132205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D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B62830-32DA-705A-B2FC-C41D6A70571D}" v="4004" dt="2020-04-12T16:01:01.863"/>
    <p1510:client id="{47690064-67B6-C47B-EB71-DF75DF9F3BA1}" v="723" dt="2020-04-13T15:54:06.218"/>
    <p1510:client id="{7314B2BD-EFE8-2820-3411-C420DE0B4239}" v="2124" dt="2020-04-13T06:51:19.97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20"/>
    <p:restoredTop sz="94681"/>
  </p:normalViewPr>
  <p:slideViewPr>
    <p:cSldViewPr snapToGrid="0">
      <p:cViewPr>
        <p:scale>
          <a:sx n="70" d="100"/>
          <a:sy n="70" d="100"/>
        </p:scale>
        <p:origin x="240" y="8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8325"/>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11388725" y="0"/>
            <a:ext cx="8712200" cy="568325"/>
          </a:xfrm>
          <a:prstGeom prst="rect">
            <a:avLst/>
          </a:prstGeom>
        </p:spPr>
        <p:txBody>
          <a:bodyPr vert="horz" lIns="91440" tIns="45720" rIns="91440" bIns="45720" rtlCol="0"/>
          <a:lstStyle>
            <a:lvl1pPr algn="r">
              <a:defRPr sz="1200"/>
            </a:lvl1pPr>
          </a:lstStyle>
          <a:p>
            <a:fld id="{1CFF915B-1429-4685-9B36-5B727E6F8AC5}" type="datetimeFigureOut">
              <a:rPr lang="es-ES" smtClean="0"/>
              <a:t>13/04/2020</a:t>
            </a:fld>
            <a:endParaRPr lang="es-ES"/>
          </a:p>
        </p:txBody>
      </p:sp>
      <p:sp>
        <p:nvSpPr>
          <p:cNvPr id="4" name="Marcador de imagen de diapositiva 3"/>
          <p:cNvSpPr>
            <a:spLocks noGrp="1" noRot="1" noChangeAspect="1"/>
          </p:cNvSpPr>
          <p:nvPr>
            <p:ph type="sldImg" idx="2"/>
          </p:nvPr>
        </p:nvSpPr>
        <p:spPr>
          <a:xfrm>
            <a:off x="6661150" y="1416050"/>
            <a:ext cx="6784975" cy="3821113"/>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2011363" y="5448300"/>
            <a:ext cx="16084550" cy="4459288"/>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10753725"/>
            <a:ext cx="8712200" cy="568325"/>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11388725" y="10753725"/>
            <a:ext cx="8712200" cy="568325"/>
          </a:xfrm>
          <a:prstGeom prst="rect">
            <a:avLst/>
          </a:prstGeom>
        </p:spPr>
        <p:txBody>
          <a:bodyPr vert="horz" lIns="91440" tIns="45720" rIns="91440" bIns="45720" rtlCol="0" anchor="b"/>
          <a:lstStyle>
            <a:lvl1pPr algn="r">
              <a:defRPr sz="1200"/>
            </a:lvl1pPr>
          </a:lstStyle>
          <a:p>
            <a:fld id="{EE1EEA10-836E-4902-801D-4B212B4B7B04}" type="slidenum">
              <a:rPr lang="es-ES" smtClean="0"/>
              <a:t>‹Nº›</a:t>
            </a:fld>
            <a:endParaRPr lang="es-ES"/>
          </a:p>
        </p:txBody>
      </p:sp>
    </p:spTree>
    <p:extLst>
      <p:ext uri="{BB962C8B-B14F-4D97-AF65-F5344CB8AC3E}">
        <p14:creationId xmlns:p14="http://schemas.microsoft.com/office/powerpoint/2010/main" val="4168799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5</a:t>
            </a:fld>
            <a:endParaRPr lang="es-ES"/>
          </a:p>
        </p:txBody>
      </p:sp>
    </p:spTree>
    <p:extLst>
      <p:ext uri="{BB962C8B-B14F-4D97-AF65-F5344CB8AC3E}">
        <p14:creationId xmlns:p14="http://schemas.microsoft.com/office/powerpoint/2010/main" val="1753107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11</a:t>
            </a:fld>
            <a:endParaRPr lang="es-ES"/>
          </a:p>
        </p:txBody>
      </p:sp>
    </p:spTree>
    <p:extLst>
      <p:ext uri="{BB962C8B-B14F-4D97-AF65-F5344CB8AC3E}">
        <p14:creationId xmlns:p14="http://schemas.microsoft.com/office/powerpoint/2010/main" val="2353067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18</a:t>
            </a:fld>
            <a:endParaRPr lang="es-ES"/>
          </a:p>
        </p:txBody>
      </p:sp>
    </p:spTree>
    <p:extLst>
      <p:ext uri="{BB962C8B-B14F-4D97-AF65-F5344CB8AC3E}">
        <p14:creationId xmlns:p14="http://schemas.microsoft.com/office/powerpoint/2010/main" val="8277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20</a:t>
            </a:fld>
            <a:endParaRPr lang="es-ES"/>
          </a:p>
        </p:txBody>
      </p:sp>
    </p:spTree>
    <p:extLst>
      <p:ext uri="{BB962C8B-B14F-4D97-AF65-F5344CB8AC3E}">
        <p14:creationId xmlns:p14="http://schemas.microsoft.com/office/powerpoint/2010/main" val="916721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21</a:t>
            </a:fld>
            <a:endParaRPr lang="es-ES"/>
          </a:p>
        </p:txBody>
      </p:sp>
    </p:spTree>
    <p:extLst>
      <p:ext uri="{BB962C8B-B14F-4D97-AF65-F5344CB8AC3E}">
        <p14:creationId xmlns:p14="http://schemas.microsoft.com/office/powerpoint/2010/main" val="263562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32911A6D-C5A1-4A96-AE3E-CC667BB2D3C8}" type="slidenum">
              <a:rPr lang="es-ES" smtClean="0"/>
              <a:t>22</a:t>
            </a:fld>
            <a:endParaRPr lang="es-ES"/>
          </a:p>
        </p:txBody>
      </p:sp>
    </p:spTree>
    <p:extLst>
      <p:ext uri="{BB962C8B-B14F-4D97-AF65-F5344CB8AC3E}">
        <p14:creationId xmlns:p14="http://schemas.microsoft.com/office/powerpoint/2010/main" val="380289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51" b="1" i="0">
                <a:solidFill>
                  <a:srgbClr val="4F5252"/>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56412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1"/>
            <a:ext cx="20095216" cy="3469755"/>
          </a:xfrm>
          <a:prstGeom prst="rect">
            <a:avLst/>
          </a:prstGeom>
          <a:blipFill>
            <a:blip r:embed="rId2" cstate="print"/>
            <a:stretch>
              <a:fillRect/>
            </a:stretch>
          </a:blipFill>
        </p:spPr>
        <p:txBody>
          <a:bodyPr wrap="square" lIns="0" tIns="0" rIns="0" bIns="0" rtlCol="0"/>
          <a:lstStyle/>
          <a:p>
            <a:endParaRPr sz="1800"/>
          </a:p>
        </p:txBody>
      </p:sp>
      <p:sp>
        <p:nvSpPr>
          <p:cNvPr id="17" name="bk object 17"/>
          <p:cNvSpPr/>
          <p:nvPr/>
        </p:nvSpPr>
        <p:spPr>
          <a:xfrm>
            <a:off x="1" y="0"/>
            <a:ext cx="20105687" cy="125801"/>
          </a:xfrm>
          <a:prstGeom prst="rect">
            <a:avLst/>
          </a:prstGeom>
          <a:blipFill>
            <a:blip r:embed="rId3" cstate="print"/>
            <a:stretch>
              <a:fillRect/>
            </a:stretch>
          </a:blipFill>
        </p:spPr>
        <p:txBody>
          <a:bodyPr wrap="square" lIns="0" tIns="0" rIns="0" bIns="0" rtlCol="0"/>
          <a:lstStyle/>
          <a:p>
            <a:endParaRPr sz="1800"/>
          </a:p>
        </p:txBody>
      </p:sp>
      <p:sp>
        <p:nvSpPr>
          <p:cNvPr id="2" name="Holder 2"/>
          <p:cNvSpPr>
            <a:spLocks noGrp="1"/>
          </p:cNvSpPr>
          <p:nvPr>
            <p:ph type="ctrTitle"/>
          </p:nvPr>
        </p:nvSpPr>
        <p:spPr>
          <a:xfrm>
            <a:off x="885457" y="989637"/>
            <a:ext cx="18334772" cy="67710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3015853" y="6340349"/>
            <a:ext cx="14073982"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78256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351" b="1" i="0">
                <a:solidFill>
                  <a:srgbClr val="4F5252"/>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74015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6B8F-A797-BE4D-9906-5400CFA833B2}"/>
              </a:ext>
            </a:extLst>
          </p:cNvPr>
          <p:cNvSpPr>
            <a:spLocks noGrp="1"/>
          </p:cNvSpPr>
          <p:nvPr>
            <p:ph type="ctrTitle"/>
          </p:nvPr>
        </p:nvSpPr>
        <p:spPr>
          <a:xfrm>
            <a:off x="2513211" y="1852938"/>
            <a:ext cx="15079266" cy="3941751"/>
          </a:xfrm>
        </p:spPr>
        <p:txBody>
          <a:bodyPr anchor="b"/>
          <a:lstStyle>
            <a:lvl1pPr algn="ctr">
              <a:defRPr sz="9895"/>
            </a:lvl1pPr>
          </a:lstStyle>
          <a:p>
            <a:r>
              <a:rPr lang="en-US"/>
              <a:t>Click to edit Master title style</a:t>
            </a:r>
            <a:endParaRPr lang="es-ES"/>
          </a:p>
        </p:txBody>
      </p:sp>
      <p:sp>
        <p:nvSpPr>
          <p:cNvPr id="3" name="Subtitle 2">
            <a:extLst>
              <a:ext uri="{FF2B5EF4-FFF2-40B4-BE49-F238E27FC236}">
                <a16:creationId xmlns:a16="http://schemas.microsoft.com/office/drawing/2014/main" id="{F98C60F9-362C-3C4A-99BF-880B9B52E501}"/>
              </a:ext>
            </a:extLst>
          </p:cNvPr>
          <p:cNvSpPr>
            <a:spLocks noGrp="1"/>
          </p:cNvSpPr>
          <p:nvPr>
            <p:ph type="subTitle" idx="1"/>
          </p:nvPr>
        </p:nvSpPr>
        <p:spPr>
          <a:xfrm>
            <a:off x="2513211" y="5946698"/>
            <a:ext cx="15079266" cy="2733540"/>
          </a:xfrm>
        </p:spPr>
        <p:txBody>
          <a:bodyPr/>
          <a:lstStyle>
            <a:lvl1pPr marL="0" indent="0" algn="ctr">
              <a:buNone/>
              <a:defRPr sz="3958"/>
            </a:lvl1pPr>
            <a:lvl2pPr marL="753969" indent="0" algn="ctr">
              <a:buNone/>
              <a:defRPr sz="3298"/>
            </a:lvl2pPr>
            <a:lvl3pPr marL="1507937" indent="0" algn="ctr">
              <a:buNone/>
              <a:defRPr sz="2968"/>
            </a:lvl3pPr>
            <a:lvl4pPr marL="2261906" indent="0" algn="ctr">
              <a:buNone/>
              <a:defRPr sz="2639"/>
            </a:lvl4pPr>
            <a:lvl5pPr marL="3015874" indent="0" algn="ctr">
              <a:buNone/>
              <a:defRPr sz="2639"/>
            </a:lvl5pPr>
            <a:lvl6pPr marL="3769843" indent="0" algn="ctr">
              <a:buNone/>
              <a:defRPr sz="2639"/>
            </a:lvl6pPr>
            <a:lvl7pPr marL="4523811" indent="0" algn="ctr">
              <a:buNone/>
              <a:defRPr sz="2639"/>
            </a:lvl7pPr>
            <a:lvl8pPr marL="5277780" indent="0" algn="ctr">
              <a:buNone/>
              <a:defRPr sz="2639"/>
            </a:lvl8pPr>
            <a:lvl9pPr marL="6031748" indent="0" algn="ctr">
              <a:buNone/>
              <a:defRPr sz="2639"/>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9C71B77-CCF5-514A-B41B-E3A44C1A8409}"/>
              </a:ext>
            </a:extLst>
          </p:cNvPr>
          <p:cNvSpPr>
            <a:spLocks noGrp="1"/>
          </p:cNvSpPr>
          <p:nvPr>
            <p:ph type="dt" sz="half" idx="10"/>
          </p:nvPr>
        </p:nvSpPr>
        <p:spPr/>
        <p:txBody>
          <a:bodyPr/>
          <a:lstStyle/>
          <a:p>
            <a:fld id="{17D90BEA-071F-FF40-89BE-BD72597A822B}" type="datetimeFigureOut">
              <a:rPr lang="es-ES" smtClean="0"/>
              <a:t>13/04/2020</a:t>
            </a:fld>
            <a:endParaRPr lang="es-ES"/>
          </a:p>
        </p:txBody>
      </p:sp>
      <p:sp>
        <p:nvSpPr>
          <p:cNvPr id="5" name="Footer Placeholder 4">
            <a:extLst>
              <a:ext uri="{FF2B5EF4-FFF2-40B4-BE49-F238E27FC236}">
                <a16:creationId xmlns:a16="http://schemas.microsoft.com/office/drawing/2014/main" id="{91C5B161-F0F0-7A43-A8A4-3E88C5319F7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EF4F0BD8-EF1D-F843-82D7-3CD78DB6D8D9}"/>
              </a:ext>
            </a:extLst>
          </p:cNvPr>
          <p:cNvSpPr>
            <a:spLocks noGrp="1"/>
          </p:cNvSpPr>
          <p:nvPr>
            <p:ph type="sldNum" sz="quarter" idx="12"/>
          </p:nvPr>
        </p:nvSpPr>
        <p:spPr/>
        <p:txBody>
          <a:bodyPr/>
          <a:lstStyle/>
          <a:p>
            <a:fld id="{34C70259-EF5F-DF4C-BC51-62A711C117F6}" type="slidenum">
              <a:rPr lang="es-ES" smtClean="0"/>
              <a:t>‹Nº›</a:t>
            </a:fld>
            <a:endParaRPr lang="es-ES"/>
          </a:p>
        </p:txBody>
      </p:sp>
    </p:spTree>
    <p:extLst>
      <p:ext uri="{BB962C8B-B14F-4D97-AF65-F5344CB8AC3E}">
        <p14:creationId xmlns:p14="http://schemas.microsoft.com/office/powerpoint/2010/main" val="39067802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8.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3.png"/><Relationship Id="rId16"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7.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6.png"/><Relationship Id="rId16"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42.png"/><Relationship Id="rId9" Type="http://schemas.openxmlformats.org/officeDocument/2006/relationships/image" Target="../media/image92.png"/><Relationship Id="rId14" Type="http://schemas.openxmlformats.org/officeDocument/2006/relationships/image" Target="../media/image97.png"/></Relationships>
</file>

<file path=ppt/slides/_rels/slide16.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87.png"/><Relationship Id="rId7" Type="http://schemas.openxmlformats.org/officeDocument/2006/relationships/image" Target="../media/image103.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7.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109.jpe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2.png"/><Relationship Id="rId3" Type="http://schemas.openxmlformats.org/officeDocument/2006/relationships/image" Target="../media/image110.jpg"/><Relationship Id="rId21" Type="http://schemas.openxmlformats.org/officeDocument/2006/relationships/image" Target="../media/image127.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1.png"/><Relationship Id="rId2" Type="http://schemas.openxmlformats.org/officeDocument/2006/relationships/notesSlide" Target="../notesSlides/notesSlide4.xml"/><Relationship Id="rId16" Type="http://schemas.openxmlformats.org/officeDocument/2006/relationships/image" Target="../media/image123.png"/><Relationship Id="rId20" Type="http://schemas.openxmlformats.org/officeDocument/2006/relationships/image" Target="../media/image126.png"/><Relationship Id="rId1" Type="http://schemas.openxmlformats.org/officeDocument/2006/relationships/slideLayout" Target="../slideLayouts/slideLayout3.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0.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image" Target="../media/image40.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8.jpeg"/><Relationship Id="rId27"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image" Target="../media/image138.jpeg"/><Relationship Id="rId13" Type="http://schemas.openxmlformats.org/officeDocument/2006/relationships/image" Target="../media/image143.jpeg"/><Relationship Id="rId3" Type="http://schemas.openxmlformats.org/officeDocument/2006/relationships/image" Target="../media/image40.png"/><Relationship Id="rId7" Type="http://schemas.openxmlformats.org/officeDocument/2006/relationships/image" Target="../media/image137.png"/><Relationship Id="rId12" Type="http://schemas.openxmlformats.org/officeDocument/2006/relationships/image" Target="../media/image142.jpeg"/><Relationship Id="rId2" Type="http://schemas.openxmlformats.org/officeDocument/2006/relationships/notesSlide" Target="../notesSlides/notesSlide5.xml"/><Relationship Id="rId16" Type="http://schemas.openxmlformats.org/officeDocument/2006/relationships/image" Target="../media/image146.png"/><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41.jpeg"/><Relationship Id="rId5" Type="http://schemas.openxmlformats.org/officeDocument/2006/relationships/image" Target="../media/image135.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 Id="rId14" Type="http://schemas.openxmlformats.org/officeDocument/2006/relationships/image" Target="../media/image144.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50.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9.jpeg"/><Relationship Id="rId5" Type="http://schemas.openxmlformats.org/officeDocument/2006/relationships/image" Target="../media/image148.png"/><Relationship Id="rId4" Type="http://schemas.openxmlformats.org/officeDocument/2006/relationships/image" Target="../media/image147.jp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5.xml"/><Relationship Id="rId6" Type="http://schemas.openxmlformats.org/officeDocument/2006/relationships/image" Target="../media/image157.jpg"/><Relationship Id="rId5" Type="http://schemas.openxmlformats.org/officeDocument/2006/relationships/image" Target="../media/image156.emf"/><Relationship Id="rId4" Type="http://schemas.openxmlformats.org/officeDocument/2006/relationships/image" Target="../media/image155.emf"/></Relationships>
</file>

<file path=ppt/slides/_rels/slide28.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64.png"/><Relationship Id="rId1" Type="http://schemas.openxmlformats.org/officeDocument/2006/relationships/slideLayout" Target="../slideLayouts/slideLayout1.xml"/><Relationship Id="rId4" Type="http://schemas.openxmlformats.org/officeDocument/2006/relationships/image" Target="../media/image165.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jpeg"/></Relationships>
</file>

<file path=ppt/slides/_rels/slide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172.png"/></Relationships>
</file>

<file path=ppt/slides/_rels/slide36.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png"/><Relationship Id="rId3" Type="http://schemas.openxmlformats.org/officeDocument/2006/relationships/image" Target="../media/image174.svg"/><Relationship Id="rId7" Type="http://schemas.openxmlformats.org/officeDocument/2006/relationships/image" Target="../media/image178.svg"/><Relationship Id="rId12" Type="http://schemas.openxmlformats.org/officeDocument/2006/relationships/image" Target="../media/image182.svg"/><Relationship Id="rId2" Type="http://schemas.openxmlformats.org/officeDocument/2006/relationships/image" Target="../media/image173.png"/><Relationship Id="rId1" Type="http://schemas.openxmlformats.org/officeDocument/2006/relationships/slideLayout" Target="../slideLayouts/slideLayout1.xml"/><Relationship Id="rId6" Type="http://schemas.openxmlformats.org/officeDocument/2006/relationships/image" Target="../media/image177.png"/><Relationship Id="rId11" Type="http://schemas.openxmlformats.org/officeDocument/2006/relationships/image" Target="../media/image181.png"/><Relationship Id="rId5" Type="http://schemas.openxmlformats.org/officeDocument/2006/relationships/image" Target="../media/image176.svg"/><Relationship Id="rId15" Type="http://schemas.openxmlformats.org/officeDocument/2006/relationships/image" Target="../media/image185.png"/><Relationship Id="rId10" Type="http://schemas.openxmlformats.org/officeDocument/2006/relationships/image" Target="../media/image42.png"/><Relationship Id="rId4" Type="http://schemas.openxmlformats.org/officeDocument/2006/relationships/image" Target="../media/image175.png"/><Relationship Id="rId9" Type="http://schemas.openxmlformats.org/officeDocument/2006/relationships/image" Target="../media/image180.svg"/><Relationship Id="rId14" Type="http://schemas.openxmlformats.org/officeDocument/2006/relationships/image" Target="../media/image184.svg"/></Relationships>
</file>

<file path=ppt/slides/_rels/slide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188.png"/><Relationship Id="rId4" Type="http://schemas.openxmlformats.org/officeDocument/2006/relationships/image" Target="../media/image187.png"/></Relationships>
</file>

<file path=ppt/slides/_rels/slide38.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188.png"/><Relationship Id="rId4" Type="http://schemas.openxmlformats.org/officeDocument/2006/relationships/image" Target="../media/image187.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1.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s>
</file>

<file path=ppt/slides/_rels/slide4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192.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02"/>
            <a:ext cx="20106004" cy="11306884"/>
          </a:xfrm>
          <a:prstGeom prst="rect">
            <a:avLst/>
          </a:prstGeom>
        </p:spPr>
      </p:pic>
      <p:pic>
        <p:nvPicPr>
          <p:cNvPr id="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5992"/>
            <a:ext cx="20106006" cy="7966058"/>
          </a:xfrm>
          <a:prstGeom prst="rect">
            <a:avLst/>
          </a:prstGeom>
        </p:spPr>
      </p:pic>
      <p:pic>
        <p:nvPicPr>
          <p:cNvPr id="4"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895" y="3832225"/>
            <a:ext cx="6094213" cy="2415740"/>
          </a:xfrm>
          <a:prstGeom prst="rect">
            <a:avLst/>
          </a:prstGeom>
        </p:spPr>
      </p:pic>
      <p:pic>
        <p:nvPicPr>
          <p:cNvPr id="5"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7828" y="15156"/>
            <a:ext cx="1518178" cy="11306884"/>
          </a:xfrm>
          <a:prstGeom prst="rect">
            <a:avLst/>
          </a:prstGeom>
        </p:spPr>
      </p:pic>
      <p:sp>
        <p:nvSpPr>
          <p:cNvPr id="6" name="CuadroTexto 5">
            <a:extLst>
              <a:ext uri="{FF2B5EF4-FFF2-40B4-BE49-F238E27FC236}">
                <a16:creationId xmlns:a16="http://schemas.microsoft.com/office/drawing/2014/main" id="{DF066CE4-E152-1B47-BF2D-3A4F7EFCE238}"/>
              </a:ext>
            </a:extLst>
          </p:cNvPr>
          <p:cNvSpPr txBox="1"/>
          <p:nvPr/>
        </p:nvSpPr>
        <p:spPr>
          <a:xfrm>
            <a:off x="4625169" y="6247965"/>
            <a:ext cx="10855664" cy="769441"/>
          </a:xfrm>
          <a:prstGeom prst="rect">
            <a:avLst/>
          </a:prstGeom>
          <a:noFill/>
        </p:spPr>
        <p:txBody>
          <a:bodyPr wrap="none" rtlCol="0">
            <a:spAutoFit/>
          </a:bodyPr>
          <a:lstStyle/>
          <a:p>
            <a:r>
              <a:rPr lang="es-ES" sz="4400" b="1">
                <a:solidFill>
                  <a:schemeClr val="bg1"/>
                </a:solidFill>
                <a:latin typeface="Lato" panose="020F0502020204030203" pitchFamily="34" charset="77"/>
              </a:rPr>
              <a:t>Presentación de Empresa – Proyecto </a:t>
            </a:r>
            <a:r>
              <a:rPr lang="es-ES" sz="4400" b="1" err="1">
                <a:solidFill>
                  <a:schemeClr val="bg1"/>
                </a:solidFill>
                <a:latin typeface="Lato" panose="020F0502020204030203" pitchFamily="34" charset="77"/>
              </a:rPr>
              <a:t>Phasecrypt</a:t>
            </a:r>
            <a:endParaRPr lang="es-ES" b="1">
              <a:solidFill>
                <a:schemeClr val="bg1"/>
              </a:solidFill>
              <a:latin typeface="Lato" panose="020F0502020204030203" pitchFamily="34"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9" y="2984345"/>
            <a:ext cx="20095206" cy="8337704"/>
          </a:xfrm>
          <a:prstGeom prst="rect">
            <a:avLst/>
          </a:prstGeom>
        </p:spPr>
      </p:pic>
      <p:pic>
        <p:nvPicPr>
          <p:cNvPr id="15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2299" y="9950216"/>
            <a:ext cx="3465771" cy="1371834"/>
          </a:xfrm>
          <a:prstGeom prst="rect">
            <a:avLst/>
          </a:prstGeom>
        </p:spPr>
      </p:pic>
      <p:sp>
        <p:nvSpPr>
          <p:cNvPr id="4" name="text 1"/>
          <p:cNvSpPr txBox="1"/>
          <p:nvPr/>
        </p:nvSpPr>
        <p:spPr>
          <a:xfrm>
            <a:off x="3858265" y="3684910"/>
            <a:ext cx="12293815" cy="738664"/>
          </a:xfrm>
          <a:prstGeom prst="rect">
            <a:avLst/>
          </a:prstGeom>
        </p:spPr>
        <p:txBody>
          <a:bodyPr vert="horz" wrap="none" lIns="0" tIns="0" rIns="0" bIns="0" rtlCol="0">
            <a:spAutoFit/>
          </a:bodyPr>
          <a:lstStyle/>
          <a:p>
            <a:pPr marL="0" algn="ctr">
              <a:lnSpc>
                <a:spcPct val="100000"/>
              </a:lnSpc>
            </a:pPr>
            <a:r>
              <a:rPr sz="2400" spc="10">
                <a:solidFill>
                  <a:srgbClr val="000001"/>
                </a:solidFill>
                <a:latin typeface="Lato" panose="020F0502020204030203" pitchFamily="34" charset="0"/>
                <a:cs typeface="Arial"/>
              </a:rPr>
              <a:t>EN SMART HUMAN CAPITAL CONTAMOS CON PERSONAL CON AMPLIA EXPERIENCIA</a:t>
            </a:r>
            <a:endParaRPr lang="es-ES" sz="2400">
              <a:latin typeface="Lato" panose="020F0502020204030203" pitchFamily="34" charset="0"/>
              <a:cs typeface="Arial"/>
            </a:endParaRPr>
          </a:p>
          <a:p>
            <a:pPr marL="0" algn="ctr">
              <a:lnSpc>
                <a:spcPct val="100000"/>
              </a:lnSpc>
            </a:pPr>
            <a:r>
              <a:rPr sz="2400" spc="10">
                <a:solidFill>
                  <a:srgbClr val="000001"/>
                </a:solidFill>
                <a:latin typeface="Lato" panose="020F0502020204030203" pitchFamily="34" charset="0"/>
                <a:cs typeface="Arial"/>
              </a:rPr>
              <a:t>EN DETECCIÓN DE AMENAZAS.</a:t>
            </a:r>
            <a:endParaRPr sz="2400">
              <a:latin typeface="Lato" panose="020F0502020204030203" pitchFamily="34" charset="0"/>
              <a:cs typeface="Arial"/>
            </a:endParaRPr>
          </a:p>
        </p:txBody>
      </p:sp>
      <p:sp>
        <p:nvSpPr>
          <p:cNvPr id="5" name="text 1"/>
          <p:cNvSpPr txBox="1"/>
          <p:nvPr/>
        </p:nvSpPr>
        <p:spPr>
          <a:xfrm>
            <a:off x="4252016" y="6168705"/>
            <a:ext cx="1265266" cy="642418"/>
          </a:xfrm>
          <a:prstGeom prst="rect">
            <a:avLst/>
          </a:prstGeom>
        </p:spPr>
        <p:txBody>
          <a:bodyPr vert="horz" wrap="none" lIns="0" tIns="0" rIns="0" bIns="0" rtlCol="0">
            <a:spAutoFit/>
          </a:bodyPr>
          <a:lstStyle/>
          <a:p>
            <a:pPr marL="0">
              <a:lnSpc>
                <a:spcPct val="100000"/>
              </a:lnSpc>
            </a:pPr>
            <a:r>
              <a:rPr sz="4520" b="1" spc="10">
                <a:solidFill>
                  <a:srgbClr val="000001"/>
                </a:solidFill>
                <a:latin typeface="Arial"/>
                <a:cs typeface="Arial"/>
              </a:rPr>
              <a:t>SOC</a:t>
            </a:r>
            <a:endParaRPr sz="4500">
              <a:latin typeface="Arial"/>
              <a:cs typeface="Arial"/>
            </a:endParaRPr>
          </a:p>
        </p:txBody>
      </p:sp>
      <p:sp>
        <p:nvSpPr>
          <p:cNvPr id="6" name="text 1"/>
          <p:cNvSpPr txBox="1"/>
          <p:nvPr/>
        </p:nvSpPr>
        <p:spPr>
          <a:xfrm>
            <a:off x="9195071" y="6168705"/>
            <a:ext cx="1529487" cy="642418"/>
          </a:xfrm>
          <a:prstGeom prst="rect">
            <a:avLst/>
          </a:prstGeom>
        </p:spPr>
        <p:txBody>
          <a:bodyPr vert="horz" wrap="none" lIns="0" tIns="0" rIns="0" bIns="0" rtlCol="0">
            <a:spAutoFit/>
          </a:bodyPr>
          <a:lstStyle/>
          <a:p>
            <a:pPr marL="0">
              <a:lnSpc>
                <a:spcPct val="100000"/>
              </a:lnSpc>
            </a:pPr>
            <a:r>
              <a:rPr sz="4370" b="1" spc="10">
                <a:solidFill>
                  <a:srgbClr val="000001"/>
                </a:solidFill>
                <a:latin typeface="Arial"/>
                <a:cs typeface="Arial"/>
              </a:rPr>
              <a:t>CERT</a:t>
            </a:r>
            <a:endParaRPr sz="4300">
              <a:latin typeface="Arial"/>
              <a:cs typeface="Arial"/>
            </a:endParaRPr>
          </a:p>
        </p:txBody>
      </p:sp>
      <p:sp>
        <p:nvSpPr>
          <p:cNvPr id="7" name="text 1"/>
          <p:cNvSpPr txBox="1"/>
          <p:nvPr/>
        </p:nvSpPr>
        <p:spPr>
          <a:xfrm>
            <a:off x="14364354" y="6168705"/>
            <a:ext cx="1421841" cy="642418"/>
          </a:xfrm>
          <a:prstGeom prst="rect">
            <a:avLst/>
          </a:prstGeom>
        </p:spPr>
        <p:txBody>
          <a:bodyPr vert="horz" wrap="none" lIns="0" tIns="0" rIns="0" bIns="0" rtlCol="0">
            <a:spAutoFit/>
          </a:bodyPr>
          <a:lstStyle/>
          <a:p>
            <a:pPr marL="0">
              <a:lnSpc>
                <a:spcPct val="100000"/>
              </a:lnSpc>
            </a:pPr>
            <a:r>
              <a:rPr sz="4550" b="1" spc="10">
                <a:solidFill>
                  <a:srgbClr val="000001"/>
                </a:solidFill>
                <a:latin typeface="Arial"/>
                <a:cs typeface="Arial"/>
              </a:rPr>
              <a:t>DFIR</a:t>
            </a:r>
            <a:endParaRPr sz="4500">
              <a:latin typeface="Arial"/>
              <a:cs typeface="Arial"/>
            </a:endParaRPr>
          </a:p>
        </p:txBody>
      </p:sp>
      <p:sp>
        <p:nvSpPr>
          <p:cNvPr id="8" name="text 1"/>
          <p:cNvSpPr txBox="1"/>
          <p:nvPr/>
        </p:nvSpPr>
        <p:spPr>
          <a:xfrm>
            <a:off x="1157814" y="981868"/>
            <a:ext cx="4690708" cy="1015663"/>
          </a:xfrm>
          <a:prstGeom prst="rect">
            <a:avLst/>
          </a:prstGeom>
        </p:spPr>
        <p:txBody>
          <a:bodyPr vert="horz" wrap="none" lIns="0" tIns="0" rIns="0" bIns="0" rtlCol="0">
            <a:spAutoFit/>
          </a:bodyPr>
          <a:lstStyle/>
          <a:p>
            <a:pPr marL="0">
              <a:lnSpc>
                <a:spcPct val="100000"/>
              </a:lnSpc>
            </a:pPr>
            <a:r>
              <a:rPr sz="6600" b="1" spc="10">
                <a:solidFill>
                  <a:srgbClr val="484D50"/>
                </a:solidFill>
                <a:latin typeface="Lato" panose="020F0502020204030203" pitchFamily="34" charset="0"/>
                <a:cs typeface="Arial"/>
              </a:rPr>
              <a:t>RESPUESTA</a:t>
            </a:r>
            <a:endParaRPr sz="6000" b="1">
              <a:latin typeface="Lato" panose="020F0502020204030203" pitchFamily="34" charset="0"/>
              <a:cs typeface="Arial"/>
            </a:endParaRPr>
          </a:p>
        </p:txBody>
      </p:sp>
      <p:sp>
        <p:nvSpPr>
          <p:cNvPr id="9" name="text 1"/>
          <p:cNvSpPr txBox="1"/>
          <p:nvPr/>
        </p:nvSpPr>
        <p:spPr>
          <a:xfrm>
            <a:off x="1157814" y="1735791"/>
            <a:ext cx="5824671" cy="1037079"/>
          </a:xfrm>
          <a:prstGeom prst="rect">
            <a:avLst/>
          </a:prstGeom>
        </p:spPr>
        <p:txBody>
          <a:bodyPr vert="horz" wrap="none" lIns="0" tIns="0" rIns="0" bIns="0" rtlCol="0">
            <a:spAutoFit/>
          </a:bodyPr>
          <a:lstStyle/>
          <a:p>
            <a:pPr marL="0">
              <a:lnSpc>
                <a:spcPct val="100000"/>
              </a:lnSpc>
            </a:pPr>
            <a:r>
              <a:rPr sz="6600" b="1" spc="10">
                <a:solidFill>
                  <a:srgbClr val="484D50"/>
                </a:solidFill>
                <a:latin typeface="Lato" panose="020F0502020204030203" pitchFamily="34" charset="0"/>
                <a:cs typeface="Arial"/>
              </a:rPr>
              <a:t>A INCIDENTES</a:t>
            </a:r>
            <a:endParaRPr sz="6600" b="1">
              <a:latin typeface="Lato" panose="020F0502020204030203" pitchFamily="34" charset="0"/>
              <a:cs typeface="Arial"/>
            </a:endParaRPr>
          </a:p>
        </p:txBody>
      </p:sp>
      <p:sp>
        <p:nvSpPr>
          <p:cNvPr id="92" name="object 92"/>
          <p:cNvSpPr/>
          <p:nvPr/>
        </p:nvSpPr>
        <p:spPr>
          <a:xfrm>
            <a:off x="783590" y="704850"/>
            <a:ext cx="50799" cy="2197100"/>
          </a:xfrm>
          <a:custGeom>
            <a:avLst/>
            <a:gdLst/>
            <a:ahLst/>
            <a:cxnLst/>
            <a:rect l="l" t="t" r="r" b="b"/>
            <a:pathLst>
              <a:path w="50799" h="2197100">
                <a:moveTo>
                  <a:pt x="25400" y="25400"/>
                </a:moveTo>
                <a:lnTo>
                  <a:pt x="25400" y="2171700"/>
                </a:lnTo>
              </a:path>
            </a:pathLst>
          </a:custGeom>
          <a:ln w="50800">
            <a:solidFill>
              <a:srgbClr val="525759"/>
            </a:solidFill>
          </a:ln>
        </p:spPr>
        <p:txBody>
          <a:bodyPr wrap="square" lIns="0" tIns="0" rIns="0" bIns="0" rtlCol="0">
            <a:noAutofit/>
          </a:bodyPr>
          <a:lstStyle/>
          <a:p>
            <a:endParaRPr/>
          </a:p>
        </p:txBody>
      </p:sp>
      <p:pic>
        <p:nvPicPr>
          <p:cNvPr id="16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306" y="8260281"/>
            <a:ext cx="2086419" cy="2827718"/>
          </a:xfrm>
          <a:prstGeom prst="rect">
            <a:avLst/>
          </a:prstGeom>
        </p:spPr>
      </p:pic>
      <p:pic>
        <p:nvPicPr>
          <p:cNvPr id="16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8690" y="7810500"/>
            <a:ext cx="139700" cy="609600"/>
          </a:xfrm>
          <a:prstGeom prst="rect">
            <a:avLst/>
          </a:prstGeom>
        </p:spPr>
      </p:pic>
      <p:pic>
        <p:nvPicPr>
          <p:cNvPr id="16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8690" y="10960100"/>
            <a:ext cx="139700" cy="361950"/>
          </a:xfrm>
          <a:prstGeom prst="rect">
            <a:avLst/>
          </a:prstGeom>
        </p:spPr>
      </p:pic>
      <p:pic>
        <p:nvPicPr>
          <p:cNvPr id="16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9660" y="9231625"/>
            <a:ext cx="993914" cy="872668"/>
          </a:xfrm>
          <a:prstGeom prst="rect">
            <a:avLst/>
          </a:prstGeom>
        </p:spPr>
      </p:pic>
      <p:pic>
        <p:nvPicPr>
          <p:cNvPr id="16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390" y="9474200"/>
            <a:ext cx="114300" cy="406400"/>
          </a:xfrm>
          <a:prstGeom prst="rect">
            <a:avLst/>
          </a:prstGeom>
        </p:spPr>
      </p:pic>
      <p:pic>
        <p:nvPicPr>
          <p:cNvPr id="165"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7115" y="9879988"/>
            <a:ext cx="79007" cy="79006"/>
          </a:xfrm>
          <a:prstGeom prst="rect">
            <a:avLst/>
          </a:prstGeom>
        </p:spPr>
      </p:pic>
      <p:pic>
        <p:nvPicPr>
          <p:cNvPr id="166"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1964" y="7797800"/>
            <a:ext cx="2086419" cy="3524250"/>
          </a:xfrm>
          <a:prstGeom prst="rect">
            <a:avLst/>
          </a:prstGeom>
        </p:spPr>
      </p:pic>
      <p:pic>
        <p:nvPicPr>
          <p:cNvPr id="167"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21995" y="8220420"/>
            <a:ext cx="2086420" cy="2827718"/>
          </a:xfrm>
          <a:prstGeom prst="rect">
            <a:avLst/>
          </a:prstGeom>
        </p:spPr>
      </p:pic>
      <p:pic>
        <p:nvPicPr>
          <p:cNvPr id="168"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02190" y="7772400"/>
            <a:ext cx="139700" cy="622300"/>
          </a:xfrm>
          <a:prstGeom prst="rect">
            <a:avLst/>
          </a:prstGeom>
        </p:spPr>
      </p:pic>
      <p:pic>
        <p:nvPicPr>
          <p:cNvPr id="169"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02190" y="10922000"/>
            <a:ext cx="139700" cy="400050"/>
          </a:xfrm>
          <a:prstGeom prst="rect">
            <a:avLst/>
          </a:prstGeom>
        </p:spPr>
      </p:pic>
      <p:pic>
        <p:nvPicPr>
          <p:cNvPr id="170"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67977" y="9305632"/>
            <a:ext cx="779564" cy="605485"/>
          </a:xfrm>
          <a:prstGeom prst="rect">
            <a:avLst/>
          </a:prstGeom>
        </p:spPr>
      </p:pic>
      <p:pic>
        <p:nvPicPr>
          <p:cNvPr id="171"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82875" y="9307670"/>
            <a:ext cx="340157" cy="604787"/>
          </a:xfrm>
          <a:prstGeom prst="rect">
            <a:avLst/>
          </a:prstGeom>
        </p:spPr>
      </p:pic>
      <p:pic>
        <p:nvPicPr>
          <p:cNvPr id="172"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59951" y="9429838"/>
            <a:ext cx="595338" cy="353910"/>
          </a:xfrm>
          <a:prstGeom prst="rect">
            <a:avLst/>
          </a:prstGeom>
        </p:spPr>
      </p:pic>
      <p:sp>
        <p:nvSpPr>
          <p:cNvPr id="10" name="CuadroTexto 9"/>
          <p:cNvSpPr txBox="1"/>
          <p:nvPr/>
        </p:nvSpPr>
        <p:spPr>
          <a:xfrm>
            <a:off x="1366044" y="4822825"/>
            <a:ext cx="17373600" cy="1107996"/>
          </a:xfrm>
          <a:prstGeom prst="rect">
            <a:avLst/>
          </a:prstGeom>
          <a:noFill/>
        </p:spPr>
        <p:txBody>
          <a:bodyPr wrap="square" rtlCol="0">
            <a:spAutoFit/>
          </a:bodyPr>
          <a:lstStyle/>
          <a:p>
            <a:pPr algn="ctr"/>
            <a:r>
              <a:rPr lang="es-ES" sz="2400" spc="10">
                <a:solidFill>
                  <a:srgbClr val="000001"/>
                </a:solidFill>
                <a:latin typeface="Lato" panose="020F0502020204030203" pitchFamily="34" charset="0"/>
                <a:cs typeface="Arial"/>
              </a:rPr>
              <a:t>En situaciones en las que el ataque sea efectivo es de vital importancia la celeridad para contrarrestar y/o mitigar los daños sufridos. Por ello en SmartHC contamos con profesionales de prestigio reconocido para la intervención en casos de crisis.</a:t>
            </a:r>
            <a:endParaRPr lang="es-ES" sz="2400">
              <a:latin typeface="Lato" panose="020F0502020204030203" pitchFamily="34" charset="0"/>
              <a:cs typeface="Arial"/>
            </a:endParaRPr>
          </a:p>
          <a:p>
            <a:endParaRPr lang="es-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11587" y="3791561"/>
            <a:ext cx="17051857" cy="2159567"/>
          </a:xfrm>
          <a:prstGeom prst="rect">
            <a:avLst/>
          </a:prstGeom>
        </p:spPr>
        <p:txBody>
          <a:bodyPr vert="horz" wrap="square" lIns="0" tIns="15241" rIns="0" bIns="0" rtlCol="0">
            <a:spAutoFit/>
          </a:bodyPr>
          <a:lstStyle/>
          <a:p>
            <a:pPr marL="377863" algn="ctr">
              <a:lnSpc>
                <a:spcPts val="2625"/>
              </a:lnSpc>
              <a:spcBef>
                <a:spcPts val="120"/>
              </a:spcBef>
            </a:pPr>
            <a:r>
              <a:rPr sz="2400">
                <a:solidFill>
                  <a:srgbClr val="4F5252"/>
                </a:solidFill>
                <a:latin typeface="Lato" panose="020F0502020204030203" pitchFamily="34" charset="77"/>
                <a:cs typeface="Tahoma"/>
              </a:rPr>
              <a:t>EN SMART HUMAN CAPITAL ENTENDEMOS LA SEGURIDAD DE UN MODO INTEGRAL, COMO UNA UNIÓN ENTRE</a:t>
            </a:r>
            <a:r>
              <a:rPr lang="es-ES" sz="2400">
                <a:solidFill>
                  <a:srgbClr val="4F5252"/>
                </a:solidFill>
                <a:latin typeface="Lato" panose="020F0502020204030203" pitchFamily="34" charset="77"/>
                <a:cs typeface="Tahoma"/>
              </a:rPr>
              <a:t> </a:t>
            </a:r>
            <a:r>
              <a:rPr sz="2400" b="1">
                <a:solidFill>
                  <a:srgbClr val="4F5252"/>
                </a:solidFill>
                <a:latin typeface="Lato" panose="020F0502020204030203" pitchFamily="34" charset="77"/>
                <a:cs typeface="Gill Sans MT"/>
              </a:rPr>
              <a:t>SEGURIDAD FÍSICA Y LÓGICA</a:t>
            </a:r>
            <a:endParaRPr sz="2400">
              <a:solidFill>
                <a:srgbClr val="4F5252"/>
              </a:solidFill>
              <a:latin typeface="Lato" panose="020F0502020204030203" pitchFamily="34" charset="77"/>
              <a:cs typeface="Gill Sans MT"/>
            </a:endParaRPr>
          </a:p>
          <a:p>
            <a:pPr algn="ctr">
              <a:lnSpc>
                <a:spcPct val="100000"/>
              </a:lnSpc>
            </a:pPr>
            <a:endParaRPr sz="2400">
              <a:latin typeface="Lato" panose="020F0502020204030203" pitchFamily="34" charset="77"/>
              <a:cs typeface="Times New Roman"/>
            </a:endParaRPr>
          </a:p>
          <a:p>
            <a:pPr marL="12701" marR="5081" algn="ctr"/>
            <a:r>
              <a:rPr lang="es-ES" sz="2400" spc="45">
                <a:solidFill>
                  <a:srgbClr val="4F5252"/>
                </a:solidFill>
                <a:latin typeface="Lato" panose="020F0502020204030203" pitchFamily="34" charset="77"/>
                <a:cs typeface="Tahoma"/>
              </a:rPr>
              <a:t>Una</a:t>
            </a:r>
            <a:r>
              <a:rPr lang="es-ES" sz="2400" spc="-310">
                <a:solidFill>
                  <a:srgbClr val="4F5252"/>
                </a:solidFill>
                <a:latin typeface="Lato" panose="020F0502020204030203" pitchFamily="34" charset="77"/>
                <a:cs typeface="Tahoma"/>
              </a:rPr>
              <a:t>  </a:t>
            </a:r>
            <a:r>
              <a:rPr lang="es-ES" sz="2400" spc="25">
                <a:solidFill>
                  <a:srgbClr val="4F5252"/>
                </a:solidFill>
                <a:latin typeface="Lato" panose="020F0502020204030203" pitchFamily="34" charset="77"/>
                <a:cs typeface="Tahoma"/>
              </a:rPr>
              <a:t>característica</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que </a:t>
            </a:r>
            <a:r>
              <a:rPr lang="es-ES" sz="2400" spc="-305">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nos </a:t>
            </a:r>
            <a:r>
              <a:rPr lang="es-ES" sz="2400" spc="-305">
                <a:solidFill>
                  <a:srgbClr val="4F5252"/>
                </a:solidFill>
                <a:latin typeface="Lato" panose="020F0502020204030203" pitchFamily="34" charset="77"/>
                <a:cs typeface="Tahoma"/>
              </a:rPr>
              <a:t> </a:t>
            </a:r>
            <a:r>
              <a:rPr lang="es-ES" sz="2400" spc="25">
                <a:solidFill>
                  <a:srgbClr val="4F5252"/>
                </a:solidFill>
                <a:latin typeface="Lato" panose="020F0502020204030203" pitchFamily="34" charset="77"/>
                <a:cs typeface="Tahoma"/>
              </a:rPr>
              <a:t>diferencia</a:t>
            </a:r>
            <a:r>
              <a:rPr lang="es-ES" sz="2400" spc="-305">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es</a:t>
            </a:r>
            <a:r>
              <a:rPr lang="es-ES" sz="2400" spc="-305">
                <a:solidFill>
                  <a:srgbClr val="4F5252"/>
                </a:solidFill>
                <a:latin typeface="Lato" panose="020F0502020204030203" pitchFamily="34" charset="77"/>
                <a:cs typeface="Tahoma"/>
              </a:rPr>
              <a:t>  </a:t>
            </a:r>
            <a:r>
              <a:rPr lang="es-ES" sz="2400" spc="10">
                <a:solidFill>
                  <a:srgbClr val="4F5252"/>
                </a:solidFill>
                <a:latin typeface="Lato" panose="020F0502020204030203" pitchFamily="34" charset="77"/>
                <a:cs typeface="Tahoma"/>
              </a:rPr>
              <a:t>la </a:t>
            </a:r>
            <a:r>
              <a:rPr lang="es-ES" sz="2400" spc="-310">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aplicación</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de</a:t>
            </a:r>
            <a:r>
              <a:rPr lang="es-ES" sz="2400" spc="-305">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medidas</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de</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seguridad</a:t>
            </a:r>
            <a:r>
              <a:rPr lang="es-ES" sz="2400" spc="-305">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física,</a:t>
            </a:r>
            <a:r>
              <a:rPr lang="es-ES" sz="2400" spc="-310">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con</a:t>
            </a:r>
            <a:r>
              <a:rPr lang="es-ES" sz="2400" spc="-305">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las </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que</a:t>
            </a:r>
            <a:r>
              <a:rPr lang="es-ES" sz="2400" spc="-305">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conseguimos </a:t>
            </a:r>
            <a:r>
              <a:rPr lang="es-ES" sz="2400" spc="-305">
                <a:solidFill>
                  <a:srgbClr val="4F5252"/>
                </a:solidFill>
                <a:latin typeface="Lato" panose="020F0502020204030203" pitchFamily="34" charset="77"/>
                <a:cs typeface="Tahoma"/>
              </a:rPr>
              <a:t> </a:t>
            </a:r>
            <a:r>
              <a:rPr lang="es-ES" sz="2400" spc="40">
                <a:solidFill>
                  <a:srgbClr val="4F5252"/>
                </a:solidFill>
                <a:latin typeface="Lato" panose="020F0502020204030203" pitchFamily="34" charset="77"/>
                <a:cs typeface="Tahoma"/>
              </a:rPr>
              <a:t>ofrecer</a:t>
            </a:r>
            <a:r>
              <a:rPr lang="es-ES" sz="2400" spc="-305">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un</a:t>
            </a:r>
            <a:r>
              <a:rPr lang="es-ES" sz="2400" spc="-310">
                <a:solidFill>
                  <a:srgbClr val="4F5252"/>
                </a:solidFill>
                <a:latin typeface="Lato" panose="020F0502020204030203" pitchFamily="34" charset="77"/>
                <a:cs typeface="Tahoma"/>
              </a:rPr>
              <a:t>  </a:t>
            </a:r>
            <a:r>
              <a:rPr lang="es-ES" sz="2400" b="1" spc="35">
                <a:solidFill>
                  <a:srgbClr val="4F5252"/>
                </a:solidFill>
                <a:latin typeface="Lato" panose="020F0502020204030203" pitchFamily="34" charset="77"/>
                <a:cs typeface="Tahoma"/>
              </a:rPr>
              <a:t>servicio </a:t>
            </a:r>
            <a:r>
              <a:rPr lang="es-ES" sz="2400" b="1" spc="-305">
                <a:solidFill>
                  <a:srgbClr val="4F5252"/>
                </a:solidFill>
                <a:latin typeface="Lato" panose="020F0502020204030203" pitchFamily="34" charset="77"/>
                <a:cs typeface="Tahoma"/>
              </a:rPr>
              <a:t> </a:t>
            </a:r>
            <a:r>
              <a:rPr lang="es-ES" sz="2400" b="1" spc="-5">
                <a:solidFill>
                  <a:srgbClr val="4F5252"/>
                </a:solidFill>
                <a:latin typeface="Lato" panose="020F0502020204030203" pitchFamily="34" charset="77"/>
                <a:cs typeface="Tahoma"/>
              </a:rPr>
              <a:t>global</a:t>
            </a:r>
            <a:r>
              <a:rPr lang="es-ES" sz="2400" spc="-275">
                <a:solidFill>
                  <a:srgbClr val="4F5252"/>
                </a:solidFill>
                <a:latin typeface="Lato" panose="020F0502020204030203" pitchFamily="34" charset="77"/>
                <a:cs typeface="Tahoma"/>
              </a:rPr>
              <a:t>  </a:t>
            </a:r>
            <a:r>
              <a:rPr lang="es-ES" sz="2400" spc="10">
                <a:solidFill>
                  <a:srgbClr val="4F5252"/>
                </a:solidFill>
                <a:latin typeface="Lato" panose="020F0502020204030203" pitchFamily="34" charset="77"/>
                <a:cs typeface="Tahoma"/>
              </a:rPr>
              <a:t>al </a:t>
            </a:r>
            <a:r>
              <a:rPr lang="es-ES" sz="2400" spc="-270">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cliente,  por lo que contamos en nuestro círculo con empresas de total confianza y referentes en los distintos sectores de la seguridad física. </a:t>
            </a:r>
            <a:r>
              <a:rPr lang="es-ES" sz="2400" spc="-270">
                <a:solidFill>
                  <a:srgbClr val="4F5252"/>
                </a:solidFill>
                <a:latin typeface="Lato" panose="020F0502020204030203" pitchFamily="34" charset="77"/>
                <a:cs typeface="Tahoma"/>
              </a:rPr>
              <a:t> </a:t>
            </a:r>
            <a:r>
              <a:rPr lang="es-ES" sz="2400" spc="85">
                <a:solidFill>
                  <a:srgbClr val="4F5252"/>
                </a:solidFill>
                <a:latin typeface="Lato" panose="020F0502020204030203" pitchFamily="34" charset="77"/>
                <a:cs typeface="Tahoma"/>
              </a:rPr>
              <a:t>De</a:t>
            </a:r>
            <a:r>
              <a:rPr lang="es-ES" sz="2400" spc="-275">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este</a:t>
            </a:r>
            <a:r>
              <a:rPr lang="es-ES" sz="2400" spc="-270">
                <a:solidFill>
                  <a:srgbClr val="4F5252"/>
                </a:solidFill>
                <a:latin typeface="Lato" panose="020F0502020204030203" pitchFamily="34" charset="77"/>
                <a:cs typeface="Tahoma"/>
              </a:rPr>
              <a:t>  </a:t>
            </a:r>
            <a:r>
              <a:rPr lang="es-ES" sz="2400" spc="10">
                <a:solidFill>
                  <a:srgbClr val="4F5252"/>
                </a:solidFill>
                <a:latin typeface="Lato" panose="020F0502020204030203" pitchFamily="34" charset="77"/>
                <a:cs typeface="Tahoma"/>
              </a:rPr>
              <a:t>modo</a:t>
            </a:r>
            <a:r>
              <a:rPr lang="es-ES" sz="2400" spc="-270">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conseguimos </a:t>
            </a:r>
            <a:r>
              <a:rPr lang="es-ES" sz="2400" spc="-275">
                <a:solidFill>
                  <a:srgbClr val="4F5252"/>
                </a:solidFill>
                <a:latin typeface="Lato" panose="020F0502020204030203" pitchFamily="34" charset="77"/>
                <a:cs typeface="Tahoma"/>
              </a:rPr>
              <a:t> </a:t>
            </a:r>
            <a:r>
              <a:rPr lang="es-ES" sz="2400" spc="35">
                <a:solidFill>
                  <a:srgbClr val="4F5252"/>
                </a:solidFill>
                <a:latin typeface="Lato" panose="020F0502020204030203" pitchFamily="34" charset="77"/>
                <a:cs typeface="Tahoma"/>
              </a:rPr>
              <a:t>crear </a:t>
            </a:r>
            <a:r>
              <a:rPr lang="es-ES" sz="2400" spc="-270">
                <a:solidFill>
                  <a:srgbClr val="4F5252"/>
                </a:solidFill>
                <a:latin typeface="Lato" panose="020F0502020204030203" pitchFamily="34" charset="77"/>
                <a:cs typeface="Tahoma"/>
              </a:rPr>
              <a:t> </a:t>
            </a:r>
            <a:r>
              <a:rPr lang="es-ES" sz="2400">
                <a:solidFill>
                  <a:srgbClr val="4F5252"/>
                </a:solidFill>
                <a:latin typeface="Lato" panose="020F0502020204030203" pitchFamily="34" charset="77"/>
                <a:cs typeface="Tahoma"/>
              </a:rPr>
              <a:t>un</a:t>
            </a:r>
            <a:r>
              <a:rPr lang="es-ES" sz="2400" spc="-270">
                <a:solidFill>
                  <a:srgbClr val="4F5252"/>
                </a:solidFill>
                <a:latin typeface="Lato" panose="020F0502020204030203" pitchFamily="34" charset="77"/>
                <a:cs typeface="Tahoma"/>
              </a:rPr>
              <a:t>  </a:t>
            </a:r>
            <a:r>
              <a:rPr lang="es-ES" sz="2400" b="1" spc="35">
                <a:solidFill>
                  <a:srgbClr val="4F5252"/>
                </a:solidFill>
                <a:latin typeface="Lato" panose="020F0502020204030203" pitchFamily="34" charset="77"/>
                <a:cs typeface="Tahoma"/>
              </a:rPr>
              <a:t>entorno </a:t>
            </a:r>
            <a:r>
              <a:rPr lang="es-ES" sz="2400" b="1" spc="-270">
                <a:solidFill>
                  <a:srgbClr val="4F5252"/>
                </a:solidFill>
                <a:latin typeface="Lato" panose="020F0502020204030203" pitchFamily="34" charset="77"/>
                <a:cs typeface="Tahoma"/>
              </a:rPr>
              <a:t> </a:t>
            </a:r>
            <a:r>
              <a:rPr lang="es-ES" sz="2400" b="1" spc="-35">
                <a:solidFill>
                  <a:srgbClr val="4F5252"/>
                </a:solidFill>
                <a:latin typeface="Lato" panose="020F0502020204030203" pitchFamily="34" charset="77"/>
                <a:cs typeface="Tahoma"/>
              </a:rPr>
              <a:t>más</a:t>
            </a:r>
            <a:r>
              <a:rPr lang="es-ES" sz="2400" b="1" spc="-275">
                <a:solidFill>
                  <a:srgbClr val="4F5252"/>
                </a:solidFill>
                <a:latin typeface="Lato" panose="020F0502020204030203" pitchFamily="34" charset="77"/>
                <a:cs typeface="Tahoma"/>
              </a:rPr>
              <a:t>  </a:t>
            </a:r>
            <a:r>
              <a:rPr lang="es-ES" sz="2400" b="1">
                <a:solidFill>
                  <a:srgbClr val="4F5252"/>
                </a:solidFill>
                <a:latin typeface="Lato" panose="020F0502020204030203" pitchFamily="34" charset="77"/>
                <a:cs typeface="Tahoma"/>
              </a:rPr>
              <a:t>seguro </a:t>
            </a:r>
            <a:r>
              <a:rPr lang="es-ES" sz="2400" b="1" spc="-270">
                <a:solidFill>
                  <a:srgbClr val="4F5252"/>
                </a:solidFill>
                <a:latin typeface="Lato" panose="020F0502020204030203" pitchFamily="34" charset="77"/>
                <a:cs typeface="Tahoma"/>
              </a:rPr>
              <a:t> </a:t>
            </a:r>
            <a:r>
              <a:rPr lang="es-ES" sz="2400" spc="15">
                <a:solidFill>
                  <a:srgbClr val="4F5252"/>
                </a:solidFill>
                <a:latin typeface="Lato" panose="020F0502020204030203" pitchFamily="34" charset="77"/>
                <a:cs typeface="Tahoma"/>
              </a:rPr>
              <a:t>con </a:t>
            </a:r>
            <a:r>
              <a:rPr lang="es-ES" sz="2400" spc="-270">
                <a:solidFill>
                  <a:srgbClr val="4F5252"/>
                </a:solidFill>
                <a:latin typeface="Lato" panose="020F0502020204030203" pitchFamily="34" charset="77"/>
                <a:cs typeface="Tahoma"/>
              </a:rPr>
              <a:t> </a:t>
            </a:r>
            <a:r>
              <a:rPr lang="es-ES" sz="2400" spc="10">
                <a:solidFill>
                  <a:srgbClr val="4F5252"/>
                </a:solidFill>
                <a:latin typeface="Lato" panose="020F0502020204030203" pitchFamily="34" charset="77"/>
                <a:cs typeface="Tahoma"/>
              </a:rPr>
              <a:t>contramedidas</a:t>
            </a:r>
            <a:r>
              <a:rPr lang="es-ES" sz="2400" spc="-275">
                <a:solidFill>
                  <a:srgbClr val="4F5252"/>
                </a:solidFill>
                <a:latin typeface="Lato" panose="020F0502020204030203" pitchFamily="34" charset="77"/>
                <a:cs typeface="Tahoma"/>
              </a:rPr>
              <a:t>  </a:t>
            </a:r>
            <a:r>
              <a:rPr lang="es-ES" sz="2400" spc="35">
                <a:solidFill>
                  <a:srgbClr val="4F5252"/>
                </a:solidFill>
                <a:latin typeface="Lato" panose="020F0502020204030203" pitchFamily="34" charset="77"/>
                <a:cs typeface="Tahoma"/>
              </a:rPr>
              <a:t>y</a:t>
            </a:r>
            <a:r>
              <a:rPr lang="es-ES" sz="2400" spc="-270">
                <a:solidFill>
                  <a:srgbClr val="4F5252"/>
                </a:solidFill>
                <a:latin typeface="Lato" panose="020F0502020204030203" pitchFamily="34" charset="77"/>
                <a:cs typeface="Tahoma"/>
              </a:rPr>
              <a:t>  </a:t>
            </a:r>
            <a:r>
              <a:rPr lang="es-ES" sz="2400" spc="20" err="1">
                <a:solidFill>
                  <a:srgbClr val="4F5252"/>
                </a:solidFill>
                <a:latin typeface="Lato" panose="020F0502020204030203" pitchFamily="34" charset="77"/>
                <a:cs typeface="Tahoma"/>
              </a:rPr>
              <a:t>securización</a:t>
            </a:r>
            <a:r>
              <a:rPr lang="es-ES" sz="2400" spc="-270">
                <a:solidFill>
                  <a:srgbClr val="4F5252"/>
                </a:solidFill>
                <a:latin typeface="Lato" panose="020F0502020204030203" pitchFamily="34" charset="77"/>
                <a:cs typeface="Tahoma"/>
              </a:rPr>
              <a:t>  </a:t>
            </a:r>
            <a:r>
              <a:rPr lang="es-ES" sz="2400" spc="5">
                <a:solidFill>
                  <a:srgbClr val="4F5252"/>
                </a:solidFill>
                <a:latin typeface="Lato" panose="020F0502020204030203" pitchFamily="34" charset="77"/>
                <a:cs typeface="Tahoma"/>
              </a:rPr>
              <a:t>de </a:t>
            </a:r>
            <a:r>
              <a:rPr lang="es-ES" sz="2400" spc="-270">
                <a:solidFill>
                  <a:srgbClr val="4F5252"/>
                </a:solidFill>
                <a:latin typeface="Lato" panose="020F0502020204030203" pitchFamily="34" charset="77"/>
                <a:cs typeface="Tahoma"/>
              </a:rPr>
              <a:t> </a:t>
            </a:r>
            <a:r>
              <a:rPr lang="es-ES" sz="2400" spc="-40">
                <a:solidFill>
                  <a:srgbClr val="4F5252"/>
                </a:solidFill>
                <a:latin typeface="Lato" panose="020F0502020204030203" pitchFamily="34" charset="77"/>
                <a:cs typeface="Tahoma"/>
              </a:rPr>
              <a:t>campo.</a:t>
            </a:r>
            <a:endParaRPr lang="es-ES" sz="2400">
              <a:latin typeface="Lato" panose="020F0502020204030203" pitchFamily="34" charset="77"/>
              <a:cs typeface="Tahoma"/>
            </a:endParaRPr>
          </a:p>
        </p:txBody>
      </p:sp>
      <p:sp>
        <p:nvSpPr>
          <p:cNvPr id="3" name="object 3"/>
          <p:cNvSpPr/>
          <p:nvPr/>
        </p:nvSpPr>
        <p:spPr>
          <a:xfrm>
            <a:off x="1" y="5904"/>
            <a:ext cx="20095236" cy="353571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409044" y="1067811"/>
            <a:ext cx="8034654" cy="1785126"/>
          </a:xfrm>
          <a:prstGeom prst="rect">
            <a:avLst/>
          </a:prstGeom>
        </p:spPr>
        <p:txBody>
          <a:bodyPr vert="horz" wrap="square" lIns="0" tIns="12066" rIns="0" bIns="0" rtlCol="0">
            <a:spAutoFit/>
          </a:bodyPr>
          <a:lstStyle/>
          <a:p>
            <a:pPr marL="12701" algn="l">
              <a:lnSpc>
                <a:spcPts val="6931"/>
              </a:lnSpc>
              <a:spcBef>
                <a:spcPts val="95"/>
              </a:spcBef>
            </a:pPr>
            <a:r>
              <a:rPr sz="6601" spc="-375">
                <a:latin typeface="Lato" panose="020F0502020204030203" pitchFamily="34" charset="77"/>
              </a:rPr>
              <a:t>ÁREA </a:t>
            </a:r>
            <a:r>
              <a:rPr sz="6601" spc="-390">
                <a:latin typeface="Lato" panose="020F0502020204030203" pitchFamily="34" charset="77"/>
              </a:rPr>
              <a:t>DE</a:t>
            </a:r>
            <a:r>
              <a:rPr sz="6601" spc="-775">
                <a:latin typeface="Lato" panose="020F0502020204030203" pitchFamily="34" charset="77"/>
              </a:rPr>
              <a:t> </a:t>
            </a:r>
            <a:r>
              <a:rPr sz="6601" spc="-315">
                <a:latin typeface="Lato" panose="020F0502020204030203" pitchFamily="34" charset="77"/>
              </a:rPr>
              <a:t>CAMPO</a:t>
            </a:r>
            <a:endParaRPr sz="6601">
              <a:latin typeface="Lato" panose="020F0502020204030203" pitchFamily="34" charset="77"/>
            </a:endParaRPr>
          </a:p>
          <a:p>
            <a:pPr marL="12701" algn="l">
              <a:lnSpc>
                <a:spcPts val="6931"/>
              </a:lnSpc>
            </a:pPr>
            <a:r>
              <a:rPr sz="6601" spc="-360">
                <a:latin typeface="Lato" panose="020F0502020204030203" pitchFamily="34" charset="77"/>
              </a:rPr>
              <a:t>Y</a:t>
            </a:r>
            <a:r>
              <a:rPr sz="6601" spc="-630">
                <a:latin typeface="Lato" panose="020F0502020204030203" pitchFamily="34" charset="77"/>
              </a:rPr>
              <a:t> </a:t>
            </a:r>
            <a:r>
              <a:rPr sz="6601" spc="-409">
                <a:latin typeface="Lato" panose="020F0502020204030203" pitchFamily="34" charset="77"/>
              </a:rPr>
              <a:t>CONTRAMEDIDAS</a:t>
            </a:r>
            <a:endParaRPr sz="6601">
              <a:latin typeface="Lato" panose="020F0502020204030203" pitchFamily="34" charset="77"/>
            </a:endParaRPr>
          </a:p>
        </p:txBody>
      </p:sp>
      <p:sp>
        <p:nvSpPr>
          <p:cNvPr id="5" name="object 5"/>
          <p:cNvSpPr/>
          <p:nvPr/>
        </p:nvSpPr>
        <p:spPr>
          <a:xfrm>
            <a:off x="1036699" y="697036"/>
            <a:ext cx="0" cy="2618312"/>
          </a:xfrm>
          <a:custGeom>
            <a:avLst/>
            <a:gdLst/>
            <a:ahLst/>
            <a:cxnLst/>
            <a:rect l="l" t="t" r="r" b="b"/>
            <a:pathLst>
              <a:path h="2618104">
                <a:moveTo>
                  <a:pt x="0" y="0"/>
                </a:moveTo>
                <a:lnTo>
                  <a:pt x="0" y="2617721"/>
                </a:lnTo>
              </a:path>
            </a:pathLst>
          </a:custGeom>
          <a:ln w="41883">
            <a:solidFill>
              <a:srgbClr val="4F5252"/>
            </a:solidFill>
          </a:ln>
        </p:spPr>
        <p:txBody>
          <a:bodyPr wrap="square" lIns="0" tIns="0" rIns="0" bIns="0" rtlCol="0"/>
          <a:lstStyle/>
          <a:p>
            <a:endParaRPr/>
          </a:p>
        </p:txBody>
      </p:sp>
      <p:sp>
        <p:nvSpPr>
          <p:cNvPr id="6" name="object 6"/>
          <p:cNvSpPr/>
          <p:nvPr/>
        </p:nvSpPr>
        <p:spPr>
          <a:xfrm>
            <a:off x="16969201" y="10257291"/>
            <a:ext cx="2849980" cy="78914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110032" y="7586748"/>
            <a:ext cx="2972035" cy="2577033"/>
          </a:xfrm>
          <a:custGeom>
            <a:avLst/>
            <a:gdLst/>
            <a:ahLst/>
            <a:cxnLst/>
            <a:rect l="l" t="t" r="r" b="b"/>
            <a:pathLst>
              <a:path w="2971800" h="2576829">
                <a:moveTo>
                  <a:pt x="2178407" y="2513552"/>
                </a:moveTo>
                <a:lnTo>
                  <a:pt x="756479" y="2544739"/>
                </a:lnTo>
                <a:lnTo>
                  <a:pt x="2214770" y="2576518"/>
                </a:lnTo>
                <a:lnTo>
                  <a:pt x="2243187" y="2528980"/>
                </a:lnTo>
                <a:lnTo>
                  <a:pt x="2169797" y="2528980"/>
                </a:lnTo>
                <a:lnTo>
                  <a:pt x="2178407" y="2513552"/>
                </a:lnTo>
                <a:close/>
              </a:path>
              <a:path w="2971800" h="2576829">
                <a:moveTo>
                  <a:pt x="2227293" y="0"/>
                </a:moveTo>
                <a:lnTo>
                  <a:pt x="729056" y="5601"/>
                </a:lnTo>
                <a:lnTo>
                  <a:pt x="537857" y="341654"/>
                </a:lnTo>
                <a:lnTo>
                  <a:pt x="184549" y="968693"/>
                </a:lnTo>
                <a:lnTo>
                  <a:pt x="0" y="1299122"/>
                </a:lnTo>
                <a:lnTo>
                  <a:pt x="194130" y="1622903"/>
                </a:lnTo>
                <a:lnTo>
                  <a:pt x="407001" y="1974861"/>
                </a:lnTo>
                <a:lnTo>
                  <a:pt x="594473" y="2282131"/>
                </a:lnTo>
                <a:lnTo>
                  <a:pt x="756479" y="2544739"/>
                </a:lnTo>
                <a:lnTo>
                  <a:pt x="633845" y="2318466"/>
                </a:lnTo>
                <a:lnTo>
                  <a:pt x="460789" y="2002520"/>
                </a:lnTo>
                <a:lnTo>
                  <a:pt x="411045" y="1912454"/>
                </a:lnTo>
                <a:lnTo>
                  <a:pt x="235971" y="1597323"/>
                </a:lnTo>
                <a:lnTo>
                  <a:pt x="76148" y="1314242"/>
                </a:lnTo>
                <a:lnTo>
                  <a:pt x="58448" y="1314242"/>
                </a:lnTo>
                <a:lnTo>
                  <a:pt x="58448" y="1282892"/>
                </a:lnTo>
                <a:lnTo>
                  <a:pt x="77437" y="1282892"/>
                </a:lnTo>
                <a:lnTo>
                  <a:pt x="245552" y="1005351"/>
                </a:lnTo>
                <a:lnTo>
                  <a:pt x="431568" y="695842"/>
                </a:lnTo>
                <a:lnTo>
                  <a:pt x="614955" y="386208"/>
                </a:lnTo>
                <a:lnTo>
                  <a:pt x="783269" y="99541"/>
                </a:lnTo>
                <a:lnTo>
                  <a:pt x="756469" y="99358"/>
                </a:lnTo>
                <a:lnTo>
                  <a:pt x="797148" y="75903"/>
                </a:lnTo>
                <a:lnTo>
                  <a:pt x="2270944" y="75903"/>
                </a:lnTo>
                <a:lnTo>
                  <a:pt x="2227293" y="0"/>
                </a:lnTo>
                <a:close/>
              </a:path>
              <a:path w="2971800" h="2576829">
                <a:moveTo>
                  <a:pt x="2197063" y="2513253"/>
                </a:moveTo>
                <a:lnTo>
                  <a:pt x="2178407" y="2513552"/>
                </a:lnTo>
                <a:lnTo>
                  <a:pt x="2169797" y="2528980"/>
                </a:lnTo>
                <a:lnTo>
                  <a:pt x="2197063" y="2513253"/>
                </a:lnTo>
                <a:close/>
              </a:path>
              <a:path w="2971800" h="2576829">
                <a:moveTo>
                  <a:pt x="2252601" y="2513253"/>
                </a:moveTo>
                <a:lnTo>
                  <a:pt x="2197063" y="2513253"/>
                </a:lnTo>
                <a:lnTo>
                  <a:pt x="2169797" y="2528980"/>
                </a:lnTo>
                <a:lnTo>
                  <a:pt x="2243187" y="2528980"/>
                </a:lnTo>
                <a:lnTo>
                  <a:pt x="2252601" y="2513253"/>
                </a:lnTo>
                <a:close/>
              </a:path>
              <a:path w="2971800" h="2576829">
                <a:moveTo>
                  <a:pt x="2861547" y="1298937"/>
                </a:moveTo>
                <a:lnTo>
                  <a:pt x="2697907" y="1587773"/>
                </a:lnTo>
                <a:lnTo>
                  <a:pt x="2320055" y="2259574"/>
                </a:lnTo>
                <a:lnTo>
                  <a:pt x="2294919" y="2304421"/>
                </a:lnTo>
                <a:lnTo>
                  <a:pt x="2178407" y="2513552"/>
                </a:lnTo>
                <a:lnTo>
                  <a:pt x="2197063" y="2513253"/>
                </a:lnTo>
                <a:lnTo>
                  <a:pt x="2252601" y="2513253"/>
                </a:lnTo>
                <a:lnTo>
                  <a:pt x="2356455" y="2339988"/>
                </a:lnTo>
                <a:lnTo>
                  <a:pt x="2775936" y="1632452"/>
                </a:lnTo>
                <a:lnTo>
                  <a:pt x="2958138" y="1322137"/>
                </a:lnTo>
                <a:lnTo>
                  <a:pt x="2875116" y="1322137"/>
                </a:lnTo>
                <a:lnTo>
                  <a:pt x="2861547" y="1298937"/>
                </a:lnTo>
                <a:close/>
              </a:path>
              <a:path w="2971800" h="2576829">
                <a:moveTo>
                  <a:pt x="2875116" y="1274987"/>
                </a:moveTo>
                <a:lnTo>
                  <a:pt x="2861549" y="1298934"/>
                </a:lnTo>
                <a:lnTo>
                  <a:pt x="2875116" y="1322137"/>
                </a:lnTo>
                <a:lnTo>
                  <a:pt x="2875116" y="1274987"/>
                </a:lnTo>
                <a:close/>
              </a:path>
              <a:path w="2971800" h="2576829">
                <a:moveTo>
                  <a:pt x="2958139" y="1274987"/>
                </a:moveTo>
                <a:lnTo>
                  <a:pt x="2875116" y="1274987"/>
                </a:lnTo>
                <a:lnTo>
                  <a:pt x="2875116" y="1322137"/>
                </a:lnTo>
                <a:lnTo>
                  <a:pt x="2958138" y="1322137"/>
                </a:lnTo>
                <a:lnTo>
                  <a:pt x="2971762" y="1298934"/>
                </a:lnTo>
                <a:lnTo>
                  <a:pt x="2958139" y="1274987"/>
                </a:lnTo>
                <a:close/>
              </a:path>
              <a:path w="2971800" h="2576829">
                <a:moveTo>
                  <a:pt x="58448" y="1282892"/>
                </a:moveTo>
                <a:lnTo>
                  <a:pt x="58448" y="1314242"/>
                </a:lnTo>
                <a:lnTo>
                  <a:pt x="67607" y="1299122"/>
                </a:lnTo>
                <a:lnTo>
                  <a:pt x="58448" y="1282892"/>
                </a:lnTo>
                <a:close/>
              </a:path>
              <a:path w="2971800" h="2576829">
                <a:moveTo>
                  <a:pt x="67609" y="1299118"/>
                </a:moveTo>
                <a:lnTo>
                  <a:pt x="58448" y="1314242"/>
                </a:lnTo>
                <a:lnTo>
                  <a:pt x="76148" y="1314242"/>
                </a:lnTo>
                <a:lnTo>
                  <a:pt x="67609" y="1299118"/>
                </a:lnTo>
                <a:close/>
              </a:path>
              <a:path w="2971800" h="2576829">
                <a:moveTo>
                  <a:pt x="77437" y="1282892"/>
                </a:moveTo>
                <a:lnTo>
                  <a:pt x="58448" y="1282892"/>
                </a:lnTo>
                <a:lnTo>
                  <a:pt x="67609" y="1299118"/>
                </a:lnTo>
                <a:lnTo>
                  <a:pt x="77437" y="1282892"/>
                </a:lnTo>
                <a:close/>
              </a:path>
              <a:path w="2971800" h="2576829">
                <a:moveTo>
                  <a:pt x="2272479" y="78573"/>
                </a:moveTo>
                <a:lnTo>
                  <a:pt x="2151588" y="78573"/>
                </a:lnTo>
                <a:lnTo>
                  <a:pt x="2196969" y="104708"/>
                </a:lnTo>
                <a:lnTo>
                  <a:pt x="2166763" y="104708"/>
                </a:lnTo>
                <a:lnTo>
                  <a:pt x="2693635" y="1011833"/>
                </a:lnTo>
                <a:lnTo>
                  <a:pt x="2861547" y="1298937"/>
                </a:lnTo>
                <a:lnTo>
                  <a:pt x="2875116" y="1274987"/>
                </a:lnTo>
                <a:lnTo>
                  <a:pt x="2958139" y="1274987"/>
                </a:lnTo>
                <a:lnTo>
                  <a:pt x="2780198" y="962211"/>
                </a:lnTo>
                <a:lnTo>
                  <a:pt x="2287509" y="104708"/>
                </a:lnTo>
                <a:lnTo>
                  <a:pt x="2196969" y="104708"/>
                </a:lnTo>
                <a:lnTo>
                  <a:pt x="2287470" y="104640"/>
                </a:lnTo>
                <a:lnTo>
                  <a:pt x="2272479" y="78573"/>
                </a:lnTo>
                <a:close/>
              </a:path>
              <a:path w="2971800" h="2576829">
                <a:moveTo>
                  <a:pt x="2151588" y="78573"/>
                </a:moveTo>
                <a:lnTo>
                  <a:pt x="2166724" y="104640"/>
                </a:lnTo>
                <a:lnTo>
                  <a:pt x="2196969" y="104708"/>
                </a:lnTo>
                <a:lnTo>
                  <a:pt x="2151588" y="78573"/>
                </a:lnTo>
                <a:close/>
              </a:path>
              <a:path w="2971800" h="2576829">
                <a:moveTo>
                  <a:pt x="2270944" y="75903"/>
                </a:moveTo>
                <a:lnTo>
                  <a:pt x="797148" y="75903"/>
                </a:lnTo>
                <a:lnTo>
                  <a:pt x="783269" y="99541"/>
                </a:lnTo>
                <a:lnTo>
                  <a:pt x="2166724" y="104640"/>
                </a:lnTo>
                <a:lnTo>
                  <a:pt x="2151588" y="78573"/>
                </a:lnTo>
                <a:lnTo>
                  <a:pt x="2272479" y="78573"/>
                </a:lnTo>
                <a:lnTo>
                  <a:pt x="2270944" y="75903"/>
                </a:lnTo>
                <a:close/>
              </a:path>
              <a:path w="2971800" h="2576829">
                <a:moveTo>
                  <a:pt x="797148" y="75903"/>
                </a:moveTo>
                <a:lnTo>
                  <a:pt x="756469" y="99358"/>
                </a:lnTo>
                <a:lnTo>
                  <a:pt x="783269" y="99541"/>
                </a:lnTo>
                <a:lnTo>
                  <a:pt x="797148" y="75903"/>
                </a:lnTo>
                <a:close/>
              </a:path>
            </a:pathLst>
          </a:custGeom>
          <a:solidFill>
            <a:srgbClr val="4F5252"/>
          </a:solidFill>
        </p:spPr>
        <p:txBody>
          <a:bodyPr wrap="square" lIns="0" tIns="0" rIns="0" bIns="0" rtlCol="0"/>
          <a:lstStyle/>
          <a:p>
            <a:endParaRPr/>
          </a:p>
        </p:txBody>
      </p:sp>
      <p:sp>
        <p:nvSpPr>
          <p:cNvPr id="8" name="object 8"/>
          <p:cNvSpPr/>
          <p:nvPr/>
        </p:nvSpPr>
        <p:spPr>
          <a:xfrm>
            <a:off x="4232136" y="6335388"/>
            <a:ext cx="2939647" cy="2592275"/>
          </a:xfrm>
          <a:custGeom>
            <a:avLst/>
            <a:gdLst/>
            <a:ahLst/>
            <a:cxnLst/>
            <a:rect l="l" t="t" r="r" b="b"/>
            <a:pathLst>
              <a:path w="2939415" h="2592070">
                <a:moveTo>
                  <a:pt x="1894149" y="0"/>
                </a:moveTo>
                <a:lnTo>
                  <a:pt x="736260" y="2990"/>
                </a:lnTo>
                <a:lnTo>
                  <a:pt x="544664" y="339702"/>
                </a:lnTo>
                <a:lnTo>
                  <a:pt x="0" y="1306604"/>
                </a:lnTo>
                <a:lnTo>
                  <a:pt x="516863" y="2171740"/>
                </a:lnTo>
                <a:lnTo>
                  <a:pt x="770280" y="2591675"/>
                </a:lnTo>
                <a:lnTo>
                  <a:pt x="2254706" y="2557540"/>
                </a:lnTo>
                <a:lnTo>
                  <a:pt x="2274837" y="2520201"/>
                </a:lnTo>
                <a:lnTo>
                  <a:pt x="836864" y="2520201"/>
                </a:lnTo>
                <a:lnTo>
                  <a:pt x="795912" y="2497228"/>
                </a:lnTo>
                <a:lnTo>
                  <a:pt x="823336" y="2497082"/>
                </a:lnTo>
                <a:lnTo>
                  <a:pt x="602962" y="2120566"/>
                </a:lnTo>
                <a:lnTo>
                  <a:pt x="136386" y="1331389"/>
                </a:lnTo>
                <a:lnTo>
                  <a:pt x="106143" y="1331389"/>
                </a:lnTo>
                <a:lnTo>
                  <a:pt x="105462" y="1279087"/>
                </a:lnTo>
                <a:lnTo>
                  <a:pt x="135280" y="1279087"/>
                </a:lnTo>
                <a:lnTo>
                  <a:pt x="631184" y="388140"/>
                </a:lnTo>
                <a:lnTo>
                  <a:pt x="791574" y="97060"/>
                </a:lnTo>
                <a:lnTo>
                  <a:pt x="764322" y="97060"/>
                </a:lnTo>
                <a:lnTo>
                  <a:pt x="804844" y="72977"/>
                </a:lnTo>
                <a:lnTo>
                  <a:pt x="1871387" y="72977"/>
                </a:lnTo>
                <a:lnTo>
                  <a:pt x="2185721" y="64442"/>
                </a:lnTo>
                <a:lnTo>
                  <a:pt x="2175933" y="48559"/>
                </a:lnTo>
                <a:lnTo>
                  <a:pt x="2248505" y="48559"/>
                </a:lnTo>
                <a:lnTo>
                  <a:pt x="2221272" y="1021"/>
                </a:lnTo>
                <a:lnTo>
                  <a:pt x="1894149" y="0"/>
                </a:lnTo>
                <a:close/>
              </a:path>
              <a:path w="2939415" h="2592070">
                <a:moveTo>
                  <a:pt x="823336" y="2497082"/>
                </a:moveTo>
                <a:lnTo>
                  <a:pt x="795912" y="2497228"/>
                </a:lnTo>
                <a:lnTo>
                  <a:pt x="836864" y="2520201"/>
                </a:lnTo>
                <a:lnTo>
                  <a:pt x="823336" y="2497082"/>
                </a:lnTo>
                <a:close/>
              </a:path>
              <a:path w="2939415" h="2592070">
                <a:moveTo>
                  <a:pt x="1875482" y="2494453"/>
                </a:moveTo>
                <a:lnTo>
                  <a:pt x="823336" y="2497082"/>
                </a:lnTo>
                <a:lnTo>
                  <a:pt x="836864" y="2520201"/>
                </a:lnTo>
                <a:lnTo>
                  <a:pt x="2274837" y="2520201"/>
                </a:lnTo>
                <a:lnTo>
                  <a:pt x="2279579" y="2511405"/>
                </a:lnTo>
                <a:lnTo>
                  <a:pt x="2208414" y="2511405"/>
                </a:lnTo>
                <a:lnTo>
                  <a:pt x="2217752" y="2495339"/>
                </a:lnTo>
                <a:lnTo>
                  <a:pt x="1875482" y="2494453"/>
                </a:lnTo>
                <a:close/>
              </a:path>
              <a:path w="2939415" h="2592070">
                <a:moveTo>
                  <a:pt x="2217752" y="2495339"/>
                </a:moveTo>
                <a:lnTo>
                  <a:pt x="2208414" y="2511405"/>
                </a:lnTo>
                <a:lnTo>
                  <a:pt x="2235366" y="2495385"/>
                </a:lnTo>
                <a:lnTo>
                  <a:pt x="2217752" y="2495339"/>
                </a:lnTo>
                <a:close/>
              </a:path>
              <a:path w="2939415" h="2592070">
                <a:moveTo>
                  <a:pt x="2938999" y="1270846"/>
                </a:moveTo>
                <a:lnTo>
                  <a:pt x="2806893" y="1491454"/>
                </a:lnTo>
                <a:lnTo>
                  <a:pt x="2623400" y="1801124"/>
                </a:lnTo>
                <a:lnTo>
                  <a:pt x="2389257" y="2200253"/>
                </a:lnTo>
                <a:lnTo>
                  <a:pt x="2217752" y="2495339"/>
                </a:lnTo>
                <a:lnTo>
                  <a:pt x="2235366" y="2495385"/>
                </a:lnTo>
                <a:lnTo>
                  <a:pt x="2208414" y="2511405"/>
                </a:lnTo>
                <a:lnTo>
                  <a:pt x="2279579" y="2511405"/>
                </a:lnTo>
                <a:lnTo>
                  <a:pt x="2433863" y="2225236"/>
                </a:lnTo>
                <a:lnTo>
                  <a:pt x="2651812" y="1817026"/>
                </a:lnTo>
                <a:lnTo>
                  <a:pt x="2796024" y="1544282"/>
                </a:lnTo>
                <a:lnTo>
                  <a:pt x="2938999" y="1270846"/>
                </a:lnTo>
                <a:close/>
              </a:path>
              <a:path w="2939415" h="2592070">
                <a:moveTo>
                  <a:pt x="105462" y="1279087"/>
                </a:moveTo>
                <a:lnTo>
                  <a:pt x="106143" y="1331389"/>
                </a:lnTo>
                <a:lnTo>
                  <a:pt x="120815" y="1305053"/>
                </a:lnTo>
                <a:lnTo>
                  <a:pt x="105462" y="1279087"/>
                </a:lnTo>
                <a:close/>
              </a:path>
              <a:path w="2939415" h="2592070">
                <a:moveTo>
                  <a:pt x="120815" y="1305053"/>
                </a:moveTo>
                <a:lnTo>
                  <a:pt x="106143" y="1331389"/>
                </a:lnTo>
                <a:lnTo>
                  <a:pt x="136386" y="1331389"/>
                </a:lnTo>
                <a:lnTo>
                  <a:pt x="120815" y="1305053"/>
                </a:lnTo>
                <a:close/>
              </a:path>
              <a:path w="2939415" h="2592070">
                <a:moveTo>
                  <a:pt x="135280" y="1279087"/>
                </a:moveTo>
                <a:lnTo>
                  <a:pt x="105462" y="1279087"/>
                </a:lnTo>
                <a:lnTo>
                  <a:pt x="120815" y="1305053"/>
                </a:lnTo>
                <a:lnTo>
                  <a:pt x="135280" y="1279087"/>
                </a:lnTo>
                <a:close/>
              </a:path>
              <a:path w="2939415" h="2592070">
                <a:moveTo>
                  <a:pt x="2248505" y="48559"/>
                </a:moveTo>
                <a:lnTo>
                  <a:pt x="2175933" y="48559"/>
                </a:lnTo>
                <a:lnTo>
                  <a:pt x="2203388" y="63962"/>
                </a:lnTo>
                <a:lnTo>
                  <a:pt x="2185721" y="64442"/>
                </a:lnTo>
                <a:lnTo>
                  <a:pt x="2364891" y="355199"/>
                </a:lnTo>
                <a:lnTo>
                  <a:pt x="2582248" y="704823"/>
                </a:lnTo>
                <a:lnTo>
                  <a:pt x="2773631" y="1010032"/>
                </a:lnTo>
                <a:lnTo>
                  <a:pt x="2938999" y="1270846"/>
                </a:lnTo>
                <a:lnTo>
                  <a:pt x="2814052" y="1045860"/>
                </a:lnTo>
                <a:lnTo>
                  <a:pt x="2788946" y="1000932"/>
                </a:lnTo>
                <a:lnTo>
                  <a:pt x="2637647" y="731747"/>
                </a:lnTo>
                <a:lnTo>
                  <a:pt x="2409109" y="328917"/>
                </a:lnTo>
                <a:lnTo>
                  <a:pt x="2248505" y="48559"/>
                </a:lnTo>
                <a:close/>
              </a:path>
              <a:path w="2939415" h="2592070">
                <a:moveTo>
                  <a:pt x="804844" y="72977"/>
                </a:moveTo>
                <a:lnTo>
                  <a:pt x="764322" y="97060"/>
                </a:lnTo>
                <a:lnTo>
                  <a:pt x="791862" y="96537"/>
                </a:lnTo>
                <a:lnTo>
                  <a:pt x="804844" y="72977"/>
                </a:lnTo>
                <a:close/>
              </a:path>
              <a:path w="2939415" h="2592070">
                <a:moveTo>
                  <a:pt x="791862" y="96537"/>
                </a:moveTo>
                <a:lnTo>
                  <a:pt x="764322" y="97060"/>
                </a:lnTo>
                <a:lnTo>
                  <a:pt x="791574" y="97060"/>
                </a:lnTo>
                <a:lnTo>
                  <a:pt x="791862" y="96537"/>
                </a:lnTo>
                <a:close/>
              </a:path>
              <a:path w="2939415" h="2592070">
                <a:moveTo>
                  <a:pt x="1871387" y="72977"/>
                </a:moveTo>
                <a:lnTo>
                  <a:pt x="804844" y="72977"/>
                </a:lnTo>
                <a:lnTo>
                  <a:pt x="791862" y="96537"/>
                </a:lnTo>
                <a:lnTo>
                  <a:pt x="1871387" y="72977"/>
                </a:lnTo>
                <a:close/>
              </a:path>
              <a:path w="2939415" h="2592070">
                <a:moveTo>
                  <a:pt x="2175933" y="48559"/>
                </a:moveTo>
                <a:lnTo>
                  <a:pt x="2185721" y="64442"/>
                </a:lnTo>
                <a:lnTo>
                  <a:pt x="2203388" y="63962"/>
                </a:lnTo>
                <a:lnTo>
                  <a:pt x="2175933" y="48559"/>
                </a:lnTo>
                <a:close/>
              </a:path>
            </a:pathLst>
          </a:custGeom>
          <a:solidFill>
            <a:srgbClr val="4F5252"/>
          </a:solidFill>
        </p:spPr>
        <p:txBody>
          <a:bodyPr wrap="square" lIns="0" tIns="0" rIns="0" bIns="0" rtlCol="0"/>
          <a:lstStyle/>
          <a:p>
            <a:endParaRPr/>
          </a:p>
        </p:txBody>
      </p:sp>
      <p:sp>
        <p:nvSpPr>
          <p:cNvPr id="9" name="object 9"/>
          <p:cNvSpPr/>
          <p:nvPr/>
        </p:nvSpPr>
        <p:spPr>
          <a:xfrm>
            <a:off x="10724247" y="7534448"/>
            <a:ext cx="2972035" cy="2577033"/>
          </a:xfrm>
          <a:custGeom>
            <a:avLst/>
            <a:gdLst/>
            <a:ahLst/>
            <a:cxnLst/>
            <a:rect l="l" t="t" r="r" b="b"/>
            <a:pathLst>
              <a:path w="2971800" h="2576829">
                <a:moveTo>
                  <a:pt x="2178413" y="2513552"/>
                </a:moveTo>
                <a:lnTo>
                  <a:pt x="756475" y="2544739"/>
                </a:lnTo>
                <a:lnTo>
                  <a:pt x="2214766" y="2576518"/>
                </a:lnTo>
                <a:lnTo>
                  <a:pt x="2243183" y="2528980"/>
                </a:lnTo>
                <a:lnTo>
                  <a:pt x="2169804" y="2528980"/>
                </a:lnTo>
                <a:lnTo>
                  <a:pt x="2178413" y="2513552"/>
                </a:lnTo>
                <a:close/>
              </a:path>
              <a:path w="2971800" h="2576829">
                <a:moveTo>
                  <a:pt x="2227289" y="0"/>
                </a:moveTo>
                <a:lnTo>
                  <a:pt x="729052" y="5601"/>
                </a:lnTo>
                <a:lnTo>
                  <a:pt x="537864" y="341654"/>
                </a:lnTo>
                <a:lnTo>
                  <a:pt x="184545" y="968693"/>
                </a:lnTo>
                <a:lnTo>
                  <a:pt x="0" y="1299129"/>
                </a:lnTo>
                <a:lnTo>
                  <a:pt x="194126" y="1622903"/>
                </a:lnTo>
                <a:lnTo>
                  <a:pt x="406998" y="1974861"/>
                </a:lnTo>
                <a:lnTo>
                  <a:pt x="594469" y="2282131"/>
                </a:lnTo>
                <a:lnTo>
                  <a:pt x="756475" y="2544739"/>
                </a:lnTo>
                <a:lnTo>
                  <a:pt x="634743" y="2318466"/>
                </a:lnTo>
                <a:lnTo>
                  <a:pt x="610276" y="2273276"/>
                </a:lnTo>
                <a:lnTo>
                  <a:pt x="462796" y="2002520"/>
                </a:lnTo>
                <a:lnTo>
                  <a:pt x="438108" y="1957456"/>
                </a:lnTo>
                <a:lnTo>
                  <a:pt x="413271" y="1912454"/>
                </a:lnTo>
                <a:lnTo>
                  <a:pt x="84650" y="1314242"/>
                </a:lnTo>
                <a:lnTo>
                  <a:pt x="67397" y="1314242"/>
                </a:lnTo>
                <a:lnTo>
                  <a:pt x="67397" y="1282892"/>
                </a:lnTo>
                <a:lnTo>
                  <a:pt x="85931" y="1282892"/>
                </a:lnTo>
                <a:lnTo>
                  <a:pt x="250019" y="1005351"/>
                </a:lnTo>
                <a:lnTo>
                  <a:pt x="431553" y="695842"/>
                </a:lnTo>
                <a:lnTo>
                  <a:pt x="614940" y="386208"/>
                </a:lnTo>
                <a:lnTo>
                  <a:pt x="783255" y="99541"/>
                </a:lnTo>
                <a:lnTo>
                  <a:pt x="756454" y="99358"/>
                </a:lnTo>
                <a:lnTo>
                  <a:pt x="797134" y="75903"/>
                </a:lnTo>
                <a:lnTo>
                  <a:pt x="2270940" y="75903"/>
                </a:lnTo>
                <a:lnTo>
                  <a:pt x="2227289" y="0"/>
                </a:lnTo>
                <a:close/>
              </a:path>
              <a:path w="2971800" h="2576829">
                <a:moveTo>
                  <a:pt x="2197060" y="2513253"/>
                </a:moveTo>
                <a:lnTo>
                  <a:pt x="2178413" y="2513552"/>
                </a:lnTo>
                <a:lnTo>
                  <a:pt x="2169804" y="2528980"/>
                </a:lnTo>
                <a:lnTo>
                  <a:pt x="2197060" y="2513253"/>
                </a:lnTo>
                <a:close/>
              </a:path>
              <a:path w="2971800" h="2576829">
                <a:moveTo>
                  <a:pt x="2252597" y="2513253"/>
                </a:moveTo>
                <a:lnTo>
                  <a:pt x="2197060" y="2513253"/>
                </a:lnTo>
                <a:lnTo>
                  <a:pt x="2169804" y="2528980"/>
                </a:lnTo>
                <a:lnTo>
                  <a:pt x="2243183" y="2528980"/>
                </a:lnTo>
                <a:lnTo>
                  <a:pt x="2252597" y="2513253"/>
                </a:lnTo>
                <a:close/>
              </a:path>
              <a:path w="2971800" h="2576829">
                <a:moveTo>
                  <a:pt x="2860083" y="1298939"/>
                </a:moveTo>
                <a:lnTo>
                  <a:pt x="2697149" y="1587773"/>
                </a:lnTo>
                <a:lnTo>
                  <a:pt x="2521835" y="1901209"/>
                </a:lnTo>
                <a:lnTo>
                  <a:pt x="2320052" y="2259574"/>
                </a:lnTo>
                <a:lnTo>
                  <a:pt x="2294917" y="2304421"/>
                </a:lnTo>
                <a:lnTo>
                  <a:pt x="2178413" y="2513552"/>
                </a:lnTo>
                <a:lnTo>
                  <a:pt x="2197060" y="2513253"/>
                </a:lnTo>
                <a:lnTo>
                  <a:pt x="2252597" y="2513253"/>
                </a:lnTo>
                <a:lnTo>
                  <a:pt x="2356451" y="2339988"/>
                </a:lnTo>
                <a:lnTo>
                  <a:pt x="2775932" y="1632452"/>
                </a:lnTo>
                <a:lnTo>
                  <a:pt x="2958135" y="1322137"/>
                </a:lnTo>
                <a:lnTo>
                  <a:pt x="2873594" y="1322137"/>
                </a:lnTo>
                <a:lnTo>
                  <a:pt x="2860083" y="1298939"/>
                </a:lnTo>
                <a:close/>
              </a:path>
              <a:path w="2971800" h="2576829">
                <a:moveTo>
                  <a:pt x="2873594" y="1274987"/>
                </a:moveTo>
                <a:lnTo>
                  <a:pt x="2860085" y="1298934"/>
                </a:lnTo>
                <a:lnTo>
                  <a:pt x="2873594" y="1322137"/>
                </a:lnTo>
                <a:lnTo>
                  <a:pt x="2873594" y="1274987"/>
                </a:lnTo>
                <a:close/>
              </a:path>
              <a:path w="2971800" h="2576829">
                <a:moveTo>
                  <a:pt x="2958135" y="1274987"/>
                </a:moveTo>
                <a:lnTo>
                  <a:pt x="2873594" y="1274987"/>
                </a:lnTo>
                <a:lnTo>
                  <a:pt x="2873594" y="1322137"/>
                </a:lnTo>
                <a:lnTo>
                  <a:pt x="2958135" y="1322137"/>
                </a:lnTo>
                <a:lnTo>
                  <a:pt x="2971759" y="1298934"/>
                </a:lnTo>
                <a:lnTo>
                  <a:pt x="2958135" y="1274987"/>
                </a:lnTo>
                <a:close/>
              </a:path>
              <a:path w="2971800" h="2576829">
                <a:moveTo>
                  <a:pt x="67397" y="1282892"/>
                </a:moveTo>
                <a:lnTo>
                  <a:pt x="67397" y="1314242"/>
                </a:lnTo>
                <a:lnTo>
                  <a:pt x="76332" y="1299129"/>
                </a:lnTo>
                <a:lnTo>
                  <a:pt x="67397" y="1282892"/>
                </a:lnTo>
                <a:close/>
              </a:path>
              <a:path w="2971800" h="2576829">
                <a:moveTo>
                  <a:pt x="76332" y="1299129"/>
                </a:moveTo>
                <a:lnTo>
                  <a:pt x="67397" y="1314242"/>
                </a:lnTo>
                <a:lnTo>
                  <a:pt x="84650" y="1314242"/>
                </a:lnTo>
                <a:lnTo>
                  <a:pt x="76332" y="1299129"/>
                </a:lnTo>
                <a:close/>
              </a:path>
              <a:path w="2971800" h="2576829">
                <a:moveTo>
                  <a:pt x="85931" y="1282892"/>
                </a:moveTo>
                <a:lnTo>
                  <a:pt x="67397" y="1282892"/>
                </a:lnTo>
                <a:lnTo>
                  <a:pt x="76332" y="1299129"/>
                </a:lnTo>
                <a:lnTo>
                  <a:pt x="85931" y="1282892"/>
                </a:lnTo>
                <a:close/>
              </a:path>
              <a:path w="2971800" h="2576829">
                <a:moveTo>
                  <a:pt x="2272475" y="78573"/>
                </a:moveTo>
                <a:lnTo>
                  <a:pt x="2151396" y="78573"/>
                </a:lnTo>
                <a:lnTo>
                  <a:pt x="2196871" y="104708"/>
                </a:lnTo>
                <a:lnTo>
                  <a:pt x="2166563" y="104708"/>
                </a:lnTo>
                <a:lnTo>
                  <a:pt x="2860083" y="1298939"/>
                </a:lnTo>
                <a:lnTo>
                  <a:pt x="2873594" y="1274987"/>
                </a:lnTo>
                <a:lnTo>
                  <a:pt x="2958135" y="1274987"/>
                </a:lnTo>
                <a:lnTo>
                  <a:pt x="2780194" y="962211"/>
                </a:lnTo>
                <a:lnTo>
                  <a:pt x="2287505" y="104708"/>
                </a:lnTo>
                <a:lnTo>
                  <a:pt x="2196871" y="104708"/>
                </a:lnTo>
                <a:lnTo>
                  <a:pt x="2287466" y="104640"/>
                </a:lnTo>
                <a:lnTo>
                  <a:pt x="2272475" y="78573"/>
                </a:lnTo>
                <a:close/>
              </a:path>
              <a:path w="2971800" h="2576829">
                <a:moveTo>
                  <a:pt x="2151396" y="78573"/>
                </a:moveTo>
                <a:lnTo>
                  <a:pt x="2166523" y="104640"/>
                </a:lnTo>
                <a:lnTo>
                  <a:pt x="2196871" y="104708"/>
                </a:lnTo>
                <a:lnTo>
                  <a:pt x="2151396" y="78573"/>
                </a:lnTo>
                <a:close/>
              </a:path>
              <a:path w="2971800" h="2576829">
                <a:moveTo>
                  <a:pt x="2270940" y="75903"/>
                </a:moveTo>
                <a:lnTo>
                  <a:pt x="797134" y="75903"/>
                </a:lnTo>
                <a:lnTo>
                  <a:pt x="783255" y="99541"/>
                </a:lnTo>
                <a:lnTo>
                  <a:pt x="2166523" y="104640"/>
                </a:lnTo>
                <a:lnTo>
                  <a:pt x="2151396" y="78573"/>
                </a:lnTo>
                <a:lnTo>
                  <a:pt x="2272475" y="78573"/>
                </a:lnTo>
                <a:lnTo>
                  <a:pt x="2270940" y="75903"/>
                </a:lnTo>
                <a:close/>
              </a:path>
              <a:path w="2971800" h="2576829">
                <a:moveTo>
                  <a:pt x="797134" y="75903"/>
                </a:moveTo>
                <a:lnTo>
                  <a:pt x="756454" y="99358"/>
                </a:lnTo>
                <a:lnTo>
                  <a:pt x="783255" y="99541"/>
                </a:lnTo>
                <a:lnTo>
                  <a:pt x="797134" y="75903"/>
                </a:lnTo>
                <a:close/>
              </a:path>
            </a:pathLst>
          </a:custGeom>
          <a:solidFill>
            <a:srgbClr val="4F5252"/>
          </a:solidFill>
        </p:spPr>
        <p:txBody>
          <a:bodyPr wrap="square" lIns="0" tIns="0" rIns="0" bIns="0" rtlCol="0"/>
          <a:lstStyle/>
          <a:p>
            <a:endParaRPr/>
          </a:p>
        </p:txBody>
      </p:sp>
      <p:sp>
        <p:nvSpPr>
          <p:cNvPr id="10" name="object 10"/>
          <p:cNvSpPr/>
          <p:nvPr/>
        </p:nvSpPr>
        <p:spPr>
          <a:xfrm>
            <a:off x="12887821" y="6301180"/>
            <a:ext cx="2939647" cy="2592275"/>
          </a:xfrm>
          <a:custGeom>
            <a:avLst/>
            <a:gdLst/>
            <a:ahLst/>
            <a:cxnLst/>
            <a:rect l="l" t="t" r="r" b="b"/>
            <a:pathLst>
              <a:path w="2939415" h="2592070">
                <a:moveTo>
                  <a:pt x="1894145" y="0"/>
                </a:moveTo>
                <a:lnTo>
                  <a:pt x="736260" y="2990"/>
                </a:lnTo>
                <a:lnTo>
                  <a:pt x="544664" y="339702"/>
                </a:lnTo>
                <a:lnTo>
                  <a:pt x="0" y="1306604"/>
                </a:lnTo>
                <a:lnTo>
                  <a:pt x="516862" y="2171740"/>
                </a:lnTo>
                <a:lnTo>
                  <a:pt x="770269" y="2591675"/>
                </a:lnTo>
                <a:lnTo>
                  <a:pt x="2254706" y="2557540"/>
                </a:lnTo>
                <a:lnTo>
                  <a:pt x="2274837" y="2520201"/>
                </a:lnTo>
                <a:lnTo>
                  <a:pt x="836864" y="2520201"/>
                </a:lnTo>
                <a:lnTo>
                  <a:pt x="795912" y="2497228"/>
                </a:lnTo>
                <a:lnTo>
                  <a:pt x="823336" y="2497082"/>
                </a:lnTo>
                <a:lnTo>
                  <a:pt x="602962" y="2120566"/>
                </a:lnTo>
                <a:lnTo>
                  <a:pt x="136386" y="1331389"/>
                </a:lnTo>
                <a:lnTo>
                  <a:pt x="106132" y="1331389"/>
                </a:lnTo>
                <a:lnTo>
                  <a:pt x="105462" y="1279087"/>
                </a:lnTo>
                <a:lnTo>
                  <a:pt x="135270" y="1279087"/>
                </a:lnTo>
                <a:lnTo>
                  <a:pt x="631174" y="388140"/>
                </a:lnTo>
                <a:lnTo>
                  <a:pt x="791573" y="97060"/>
                </a:lnTo>
                <a:lnTo>
                  <a:pt x="764311" y="97060"/>
                </a:lnTo>
                <a:lnTo>
                  <a:pt x="804844" y="72977"/>
                </a:lnTo>
                <a:lnTo>
                  <a:pt x="1871387" y="72977"/>
                </a:lnTo>
                <a:lnTo>
                  <a:pt x="2185721" y="64442"/>
                </a:lnTo>
                <a:lnTo>
                  <a:pt x="2175933" y="48559"/>
                </a:lnTo>
                <a:lnTo>
                  <a:pt x="2248505" y="48559"/>
                </a:lnTo>
                <a:lnTo>
                  <a:pt x="2221272" y="1021"/>
                </a:lnTo>
                <a:lnTo>
                  <a:pt x="1894145" y="0"/>
                </a:lnTo>
                <a:close/>
              </a:path>
              <a:path w="2939415" h="2592070">
                <a:moveTo>
                  <a:pt x="823336" y="2497082"/>
                </a:moveTo>
                <a:lnTo>
                  <a:pt x="795912" y="2497228"/>
                </a:lnTo>
                <a:lnTo>
                  <a:pt x="836864" y="2520201"/>
                </a:lnTo>
                <a:lnTo>
                  <a:pt x="823336" y="2497082"/>
                </a:lnTo>
                <a:close/>
              </a:path>
              <a:path w="2939415" h="2592070">
                <a:moveTo>
                  <a:pt x="1875482" y="2494453"/>
                </a:moveTo>
                <a:lnTo>
                  <a:pt x="823336" y="2497082"/>
                </a:lnTo>
                <a:lnTo>
                  <a:pt x="836864" y="2520201"/>
                </a:lnTo>
                <a:lnTo>
                  <a:pt x="2274837" y="2520201"/>
                </a:lnTo>
                <a:lnTo>
                  <a:pt x="2279579" y="2511405"/>
                </a:lnTo>
                <a:lnTo>
                  <a:pt x="2208414" y="2511405"/>
                </a:lnTo>
                <a:lnTo>
                  <a:pt x="2217752" y="2495339"/>
                </a:lnTo>
                <a:lnTo>
                  <a:pt x="1875482" y="2494453"/>
                </a:lnTo>
                <a:close/>
              </a:path>
              <a:path w="2939415" h="2592070">
                <a:moveTo>
                  <a:pt x="2217752" y="2495339"/>
                </a:moveTo>
                <a:lnTo>
                  <a:pt x="2208414" y="2511405"/>
                </a:lnTo>
                <a:lnTo>
                  <a:pt x="2235356" y="2495385"/>
                </a:lnTo>
                <a:lnTo>
                  <a:pt x="2217752" y="2495339"/>
                </a:lnTo>
                <a:close/>
              </a:path>
              <a:path w="2939415" h="2592070">
                <a:moveTo>
                  <a:pt x="2938999" y="1270846"/>
                </a:moveTo>
                <a:lnTo>
                  <a:pt x="2806887" y="1491454"/>
                </a:lnTo>
                <a:lnTo>
                  <a:pt x="2623396" y="1801124"/>
                </a:lnTo>
                <a:lnTo>
                  <a:pt x="2389257" y="2200253"/>
                </a:lnTo>
                <a:lnTo>
                  <a:pt x="2217752" y="2495339"/>
                </a:lnTo>
                <a:lnTo>
                  <a:pt x="2235356" y="2495385"/>
                </a:lnTo>
                <a:lnTo>
                  <a:pt x="2208414" y="2511405"/>
                </a:lnTo>
                <a:lnTo>
                  <a:pt x="2279579" y="2511405"/>
                </a:lnTo>
                <a:lnTo>
                  <a:pt x="2433863" y="2225236"/>
                </a:lnTo>
                <a:lnTo>
                  <a:pt x="2651807" y="1817026"/>
                </a:lnTo>
                <a:lnTo>
                  <a:pt x="2796017" y="1544282"/>
                </a:lnTo>
                <a:lnTo>
                  <a:pt x="2938999" y="1270846"/>
                </a:lnTo>
                <a:close/>
              </a:path>
              <a:path w="2939415" h="2592070">
                <a:moveTo>
                  <a:pt x="105462" y="1279087"/>
                </a:moveTo>
                <a:lnTo>
                  <a:pt x="106132" y="1331389"/>
                </a:lnTo>
                <a:lnTo>
                  <a:pt x="120809" y="1305044"/>
                </a:lnTo>
                <a:lnTo>
                  <a:pt x="105462" y="1279087"/>
                </a:lnTo>
                <a:close/>
              </a:path>
              <a:path w="2939415" h="2592070">
                <a:moveTo>
                  <a:pt x="120809" y="1305044"/>
                </a:moveTo>
                <a:lnTo>
                  <a:pt x="106132" y="1331389"/>
                </a:lnTo>
                <a:lnTo>
                  <a:pt x="136386" y="1331389"/>
                </a:lnTo>
                <a:lnTo>
                  <a:pt x="120809" y="1305044"/>
                </a:lnTo>
                <a:close/>
              </a:path>
              <a:path w="2939415" h="2592070">
                <a:moveTo>
                  <a:pt x="135270" y="1279087"/>
                </a:moveTo>
                <a:lnTo>
                  <a:pt x="105462" y="1279087"/>
                </a:lnTo>
                <a:lnTo>
                  <a:pt x="120809" y="1305044"/>
                </a:lnTo>
                <a:lnTo>
                  <a:pt x="135270" y="1279087"/>
                </a:lnTo>
                <a:close/>
              </a:path>
              <a:path w="2939415" h="2592070">
                <a:moveTo>
                  <a:pt x="2248505" y="48559"/>
                </a:moveTo>
                <a:lnTo>
                  <a:pt x="2175933" y="48559"/>
                </a:lnTo>
                <a:lnTo>
                  <a:pt x="2203377" y="63962"/>
                </a:lnTo>
                <a:lnTo>
                  <a:pt x="2185721" y="64442"/>
                </a:lnTo>
                <a:lnTo>
                  <a:pt x="2364891" y="355199"/>
                </a:lnTo>
                <a:lnTo>
                  <a:pt x="2582248" y="704823"/>
                </a:lnTo>
                <a:lnTo>
                  <a:pt x="2773624" y="1010032"/>
                </a:lnTo>
                <a:lnTo>
                  <a:pt x="2938999" y="1270846"/>
                </a:lnTo>
                <a:lnTo>
                  <a:pt x="2814048" y="1045860"/>
                </a:lnTo>
                <a:lnTo>
                  <a:pt x="2788940" y="1000932"/>
                </a:lnTo>
                <a:lnTo>
                  <a:pt x="2637647" y="731747"/>
                </a:lnTo>
                <a:lnTo>
                  <a:pt x="2409109" y="328917"/>
                </a:lnTo>
                <a:lnTo>
                  <a:pt x="2248505" y="48559"/>
                </a:lnTo>
                <a:close/>
              </a:path>
              <a:path w="2939415" h="2592070">
                <a:moveTo>
                  <a:pt x="804844" y="72977"/>
                </a:moveTo>
                <a:lnTo>
                  <a:pt x="764311" y="97060"/>
                </a:lnTo>
                <a:lnTo>
                  <a:pt x="791862" y="96537"/>
                </a:lnTo>
                <a:lnTo>
                  <a:pt x="804844" y="72977"/>
                </a:lnTo>
                <a:close/>
              </a:path>
              <a:path w="2939415" h="2592070">
                <a:moveTo>
                  <a:pt x="791862" y="96537"/>
                </a:moveTo>
                <a:lnTo>
                  <a:pt x="764311" y="97060"/>
                </a:lnTo>
                <a:lnTo>
                  <a:pt x="791573" y="97060"/>
                </a:lnTo>
                <a:lnTo>
                  <a:pt x="791862" y="96537"/>
                </a:lnTo>
                <a:close/>
              </a:path>
              <a:path w="2939415" h="2592070">
                <a:moveTo>
                  <a:pt x="1871387" y="72977"/>
                </a:moveTo>
                <a:lnTo>
                  <a:pt x="804844" y="72977"/>
                </a:lnTo>
                <a:lnTo>
                  <a:pt x="791862" y="96537"/>
                </a:lnTo>
                <a:lnTo>
                  <a:pt x="1871387" y="72977"/>
                </a:lnTo>
                <a:close/>
              </a:path>
              <a:path w="2939415" h="2592070">
                <a:moveTo>
                  <a:pt x="2175933" y="48559"/>
                </a:moveTo>
                <a:lnTo>
                  <a:pt x="2185721" y="64442"/>
                </a:lnTo>
                <a:lnTo>
                  <a:pt x="2203377" y="63962"/>
                </a:lnTo>
                <a:lnTo>
                  <a:pt x="2175933" y="48559"/>
                </a:lnTo>
                <a:close/>
              </a:path>
            </a:pathLst>
          </a:custGeom>
          <a:solidFill>
            <a:srgbClr val="4F5252"/>
          </a:solidFill>
        </p:spPr>
        <p:txBody>
          <a:bodyPr wrap="square" lIns="0" tIns="0" rIns="0" bIns="0" rtlCol="0"/>
          <a:lstStyle/>
          <a:p>
            <a:endParaRPr/>
          </a:p>
        </p:txBody>
      </p:sp>
      <p:sp>
        <p:nvSpPr>
          <p:cNvPr id="11" name="object 11"/>
          <p:cNvSpPr/>
          <p:nvPr/>
        </p:nvSpPr>
        <p:spPr>
          <a:xfrm>
            <a:off x="6401655" y="7584249"/>
            <a:ext cx="2995532" cy="2570048"/>
          </a:xfrm>
          <a:custGeom>
            <a:avLst/>
            <a:gdLst/>
            <a:ahLst/>
            <a:cxnLst/>
            <a:rect l="l" t="t" r="r" b="b"/>
            <a:pathLst>
              <a:path w="2995295" h="2569845">
                <a:moveTo>
                  <a:pt x="759243" y="4900"/>
                </a:moveTo>
                <a:lnTo>
                  <a:pt x="724936" y="60999"/>
                </a:lnTo>
                <a:lnTo>
                  <a:pt x="468111" y="476613"/>
                </a:lnTo>
                <a:lnTo>
                  <a:pt x="397737" y="591797"/>
                </a:lnTo>
                <a:lnTo>
                  <a:pt x="374533" y="630336"/>
                </a:lnTo>
                <a:lnTo>
                  <a:pt x="282169" y="784771"/>
                </a:lnTo>
                <a:lnTo>
                  <a:pt x="236602" y="862338"/>
                </a:lnTo>
                <a:lnTo>
                  <a:pt x="213920" y="901180"/>
                </a:lnTo>
                <a:lnTo>
                  <a:pt x="165696" y="984638"/>
                </a:lnTo>
                <a:lnTo>
                  <a:pt x="140139" y="1029240"/>
                </a:lnTo>
                <a:lnTo>
                  <a:pt x="0" y="1275552"/>
                </a:lnTo>
                <a:lnTo>
                  <a:pt x="58636" y="1375382"/>
                </a:lnTo>
                <a:lnTo>
                  <a:pt x="220125" y="1645712"/>
                </a:lnTo>
                <a:lnTo>
                  <a:pt x="243405" y="1684459"/>
                </a:lnTo>
                <a:lnTo>
                  <a:pt x="266583" y="1722768"/>
                </a:lnTo>
                <a:lnTo>
                  <a:pt x="383600" y="1914894"/>
                </a:lnTo>
                <a:lnTo>
                  <a:pt x="525608" y="2144534"/>
                </a:lnTo>
                <a:lnTo>
                  <a:pt x="549488" y="2182685"/>
                </a:lnTo>
                <a:lnTo>
                  <a:pt x="621488" y="2296924"/>
                </a:lnTo>
                <a:lnTo>
                  <a:pt x="706345" y="2429715"/>
                </a:lnTo>
                <a:lnTo>
                  <a:pt x="769494" y="2526509"/>
                </a:lnTo>
                <a:lnTo>
                  <a:pt x="1222594" y="2545309"/>
                </a:lnTo>
                <a:lnTo>
                  <a:pt x="2240088" y="2569806"/>
                </a:lnTo>
                <a:lnTo>
                  <a:pt x="2254692" y="2545309"/>
                </a:lnTo>
                <a:lnTo>
                  <a:pt x="2272182" y="2516028"/>
                </a:lnTo>
                <a:lnTo>
                  <a:pt x="775536" y="2516028"/>
                </a:lnTo>
                <a:lnTo>
                  <a:pt x="725928" y="2418397"/>
                </a:lnTo>
                <a:lnTo>
                  <a:pt x="715580" y="2398400"/>
                </a:lnTo>
                <a:lnTo>
                  <a:pt x="653205" y="2278590"/>
                </a:lnTo>
                <a:lnTo>
                  <a:pt x="590142" y="2159172"/>
                </a:lnTo>
                <a:lnTo>
                  <a:pt x="568998" y="2119436"/>
                </a:lnTo>
                <a:lnTo>
                  <a:pt x="547736" y="2079769"/>
                </a:lnTo>
                <a:lnTo>
                  <a:pt x="440855" y="1881764"/>
                </a:lnTo>
                <a:lnTo>
                  <a:pt x="332580" y="1684274"/>
                </a:lnTo>
                <a:lnTo>
                  <a:pt x="310902" y="1645066"/>
                </a:lnTo>
                <a:lnTo>
                  <a:pt x="179020" y="1409360"/>
                </a:lnTo>
                <a:lnTo>
                  <a:pt x="134446" y="1330870"/>
                </a:lnTo>
                <a:lnTo>
                  <a:pt x="115136" y="1297803"/>
                </a:lnTo>
                <a:lnTo>
                  <a:pt x="88782" y="1297803"/>
                </a:lnTo>
                <a:lnTo>
                  <a:pt x="88782" y="1252673"/>
                </a:lnTo>
                <a:lnTo>
                  <a:pt x="116027" y="1252673"/>
                </a:lnTo>
                <a:lnTo>
                  <a:pt x="142063" y="1209142"/>
                </a:lnTo>
                <a:lnTo>
                  <a:pt x="168333" y="1164840"/>
                </a:lnTo>
                <a:lnTo>
                  <a:pt x="194403" y="1120526"/>
                </a:lnTo>
                <a:lnTo>
                  <a:pt x="220312" y="1076176"/>
                </a:lnTo>
                <a:lnTo>
                  <a:pt x="339875" y="870182"/>
                </a:lnTo>
                <a:lnTo>
                  <a:pt x="362282" y="831074"/>
                </a:lnTo>
                <a:lnTo>
                  <a:pt x="449996" y="673958"/>
                </a:lnTo>
                <a:lnTo>
                  <a:pt x="471814" y="634617"/>
                </a:lnTo>
                <a:lnTo>
                  <a:pt x="536496" y="516141"/>
                </a:lnTo>
                <a:lnTo>
                  <a:pt x="646528" y="312554"/>
                </a:lnTo>
                <a:lnTo>
                  <a:pt x="743949" y="131363"/>
                </a:lnTo>
                <a:lnTo>
                  <a:pt x="768430" y="86138"/>
                </a:lnTo>
                <a:lnTo>
                  <a:pt x="786546" y="52888"/>
                </a:lnTo>
                <a:lnTo>
                  <a:pt x="772416" y="52888"/>
                </a:lnTo>
                <a:lnTo>
                  <a:pt x="793033" y="40983"/>
                </a:lnTo>
                <a:lnTo>
                  <a:pt x="2253920" y="40983"/>
                </a:lnTo>
                <a:lnTo>
                  <a:pt x="2236939" y="13301"/>
                </a:lnTo>
                <a:lnTo>
                  <a:pt x="1357646" y="13301"/>
                </a:lnTo>
                <a:lnTo>
                  <a:pt x="1267545" y="13147"/>
                </a:lnTo>
                <a:lnTo>
                  <a:pt x="884958" y="8147"/>
                </a:lnTo>
                <a:lnTo>
                  <a:pt x="759243" y="4900"/>
                </a:lnTo>
                <a:close/>
              </a:path>
              <a:path w="2995295" h="2569845">
                <a:moveTo>
                  <a:pt x="2184588" y="2473756"/>
                </a:moveTo>
                <a:lnTo>
                  <a:pt x="1492698" y="2489086"/>
                </a:lnTo>
                <a:lnTo>
                  <a:pt x="775536" y="2516028"/>
                </a:lnTo>
                <a:lnTo>
                  <a:pt x="2272182" y="2516028"/>
                </a:lnTo>
                <a:lnTo>
                  <a:pt x="2283334" y="2497368"/>
                </a:lnTo>
                <a:lnTo>
                  <a:pt x="2171389" y="2497368"/>
                </a:lnTo>
                <a:lnTo>
                  <a:pt x="2184588" y="2473756"/>
                </a:lnTo>
                <a:close/>
              </a:path>
              <a:path w="2995295" h="2569845">
                <a:moveTo>
                  <a:pt x="2212990" y="2473359"/>
                </a:moveTo>
                <a:lnTo>
                  <a:pt x="2184588" y="2473756"/>
                </a:lnTo>
                <a:lnTo>
                  <a:pt x="2171389" y="2497368"/>
                </a:lnTo>
                <a:lnTo>
                  <a:pt x="2212990" y="2473359"/>
                </a:lnTo>
                <a:close/>
              </a:path>
              <a:path w="2995295" h="2569845">
                <a:moveTo>
                  <a:pt x="2297709" y="2473359"/>
                </a:moveTo>
                <a:lnTo>
                  <a:pt x="2212990" y="2473359"/>
                </a:lnTo>
                <a:lnTo>
                  <a:pt x="2171389" y="2497368"/>
                </a:lnTo>
                <a:lnTo>
                  <a:pt x="2283334" y="2497368"/>
                </a:lnTo>
                <a:lnTo>
                  <a:pt x="2297709" y="2473359"/>
                </a:lnTo>
                <a:close/>
              </a:path>
              <a:path w="2995295" h="2569845">
                <a:moveTo>
                  <a:pt x="2869079" y="1274294"/>
                </a:moveTo>
                <a:lnTo>
                  <a:pt x="2831687" y="1337220"/>
                </a:lnTo>
                <a:lnTo>
                  <a:pt x="2805857" y="1381489"/>
                </a:lnTo>
                <a:lnTo>
                  <a:pt x="2703456" y="1558821"/>
                </a:lnTo>
                <a:lnTo>
                  <a:pt x="2614475" y="1714408"/>
                </a:lnTo>
                <a:lnTo>
                  <a:pt x="2524729" y="1870340"/>
                </a:lnTo>
                <a:lnTo>
                  <a:pt x="2435590" y="2026629"/>
                </a:lnTo>
                <a:lnTo>
                  <a:pt x="2321842" y="2228079"/>
                </a:lnTo>
                <a:lnTo>
                  <a:pt x="2184588" y="2473756"/>
                </a:lnTo>
                <a:lnTo>
                  <a:pt x="2212990" y="2473359"/>
                </a:lnTo>
                <a:lnTo>
                  <a:pt x="2297709" y="2473359"/>
                </a:lnTo>
                <a:lnTo>
                  <a:pt x="2412845" y="2280680"/>
                </a:lnTo>
                <a:lnTo>
                  <a:pt x="2530624" y="2081559"/>
                </a:lnTo>
                <a:lnTo>
                  <a:pt x="2621553" y="1926307"/>
                </a:lnTo>
                <a:lnTo>
                  <a:pt x="2711875" y="1770710"/>
                </a:lnTo>
                <a:lnTo>
                  <a:pt x="2761595" y="1684274"/>
                </a:lnTo>
                <a:lnTo>
                  <a:pt x="2827139" y="1570140"/>
                </a:lnTo>
                <a:lnTo>
                  <a:pt x="2979325" y="1301845"/>
                </a:lnTo>
                <a:lnTo>
                  <a:pt x="2884509" y="1301845"/>
                </a:lnTo>
                <a:lnTo>
                  <a:pt x="2869079" y="1274294"/>
                </a:lnTo>
                <a:close/>
              </a:path>
              <a:path w="2995295" h="2569845">
                <a:moveTo>
                  <a:pt x="2884509" y="1248642"/>
                </a:moveTo>
                <a:lnTo>
                  <a:pt x="2869079" y="1274294"/>
                </a:lnTo>
                <a:lnTo>
                  <a:pt x="2884509" y="1301845"/>
                </a:lnTo>
                <a:lnTo>
                  <a:pt x="2884509" y="1248642"/>
                </a:lnTo>
                <a:close/>
              </a:path>
              <a:path w="2995295" h="2569845">
                <a:moveTo>
                  <a:pt x="2979314" y="1248642"/>
                </a:moveTo>
                <a:lnTo>
                  <a:pt x="2884509" y="1248642"/>
                </a:lnTo>
                <a:lnTo>
                  <a:pt x="2884509" y="1301845"/>
                </a:lnTo>
                <a:lnTo>
                  <a:pt x="2979325" y="1301845"/>
                </a:lnTo>
                <a:lnTo>
                  <a:pt x="2994736" y="1274704"/>
                </a:lnTo>
                <a:lnTo>
                  <a:pt x="2979314" y="1248642"/>
                </a:lnTo>
                <a:close/>
              </a:path>
              <a:path w="2995295" h="2569845">
                <a:moveTo>
                  <a:pt x="88782" y="1252673"/>
                </a:moveTo>
                <a:lnTo>
                  <a:pt x="88782" y="1297803"/>
                </a:lnTo>
                <a:lnTo>
                  <a:pt x="102179" y="1275615"/>
                </a:lnTo>
                <a:lnTo>
                  <a:pt x="88782" y="1252673"/>
                </a:lnTo>
                <a:close/>
              </a:path>
              <a:path w="2995295" h="2569845">
                <a:moveTo>
                  <a:pt x="102179" y="1275615"/>
                </a:moveTo>
                <a:lnTo>
                  <a:pt x="88782" y="1297803"/>
                </a:lnTo>
                <a:lnTo>
                  <a:pt x="115136" y="1297803"/>
                </a:lnTo>
                <a:lnTo>
                  <a:pt x="102179" y="1275615"/>
                </a:lnTo>
                <a:close/>
              </a:path>
              <a:path w="2995295" h="2569845">
                <a:moveTo>
                  <a:pt x="116027" y="1252673"/>
                </a:moveTo>
                <a:lnTo>
                  <a:pt x="88782" y="1252673"/>
                </a:lnTo>
                <a:lnTo>
                  <a:pt x="102179" y="1275615"/>
                </a:lnTo>
                <a:lnTo>
                  <a:pt x="116027" y="1252673"/>
                </a:lnTo>
                <a:close/>
              </a:path>
              <a:path w="2995295" h="2569845">
                <a:moveTo>
                  <a:pt x="2195629" y="57287"/>
                </a:moveTo>
                <a:lnTo>
                  <a:pt x="2359928" y="359664"/>
                </a:lnTo>
                <a:lnTo>
                  <a:pt x="2489706" y="596174"/>
                </a:lnTo>
                <a:lnTo>
                  <a:pt x="2511495" y="635463"/>
                </a:lnTo>
                <a:lnTo>
                  <a:pt x="2869079" y="1274294"/>
                </a:lnTo>
                <a:lnTo>
                  <a:pt x="2884509" y="1248642"/>
                </a:lnTo>
                <a:lnTo>
                  <a:pt x="2979314" y="1248642"/>
                </a:lnTo>
                <a:lnTo>
                  <a:pt x="2589134" y="590954"/>
                </a:lnTo>
                <a:lnTo>
                  <a:pt x="2542815" y="513819"/>
                </a:lnTo>
                <a:lnTo>
                  <a:pt x="2426030" y="321550"/>
                </a:lnTo>
                <a:lnTo>
                  <a:pt x="2264191" y="57725"/>
                </a:lnTo>
                <a:lnTo>
                  <a:pt x="2212948" y="57725"/>
                </a:lnTo>
                <a:lnTo>
                  <a:pt x="2195629" y="57287"/>
                </a:lnTo>
                <a:close/>
              </a:path>
              <a:path w="2995295" h="2569845">
                <a:moveTo>
                  <a:pt x="2188090" y="43412"/>
                </a:moveTo>
                <a:lnTo>
                  <a:pt x="2195629" y="57287"/>
                </a:lnTo>
                <a:lnTo>
                  <a:pt x="2212948" y="57725"/>
                </a:lnTo>
                <a:lnTo>
                  <a:pt x="2188090" y="43412"/>
                </a:lnTo>
                <a:close/>
              </a:path>
              <a:path w="2995295" h="2569845">
                <a:moveTo>
                  <a:pt x="2255410" y="43412"/>
                </a:moveTo>
                <a:lnTo>
                  <a:pt x="2188090" y="43412"/>
                </a:lnTo>
                <a:lnTo>
                  <a:pt x="2212948" y="57725"/>
                </a:lnTo>
                <a:lnTo>
                  <a:pt x="2264191" y="57725"/>
                </a:lnTo>
                <a:lnTo>
                  <a:pt x="2255410" y="43412"/>
                </a:lnTo>
                <a:close/>
              </a:path>
              <a:path w="2995295" h="2569845">
                <a:moveTo>
                  <a:pt x="2188856" y="44822"/>
                </a:moveTo>
                <a:lnTo>
                  <a:pt x="1357646" y="44822"/>
                </a:lnTo>
                <a:lnTo>
                  <a:pt x="1627751" y="46227"/>
                </a:lnTo>
                <a:lnTo>
                  <a:pt x="2195629" y="57287"/>
                </a:lnTo>
                <a:lnTo>
                  <a:pt x="2188856" y="44822"/>
                </a:lnTo>
                <a:close/>
              </a:path>
              <a:path w="2995295" h="2569845">
                <a:moveTo>
                  <a:pt x="793033" y="40983"/>
                </a:moveTo>
                <a:lnTo>
                  <a:pt x="772416" y="52888"/>
                </a:lnTo>
                <a:lnTo>
                  <a:pt x="786748" y="52518"/>
                </a:lnTo>
                <a:lnTo>
                  <a:pt x="793033" y="40983"/>
                </a:lnTo>
                <a:close/>
              </a:path>
              <a:path w="2995295" h="2569845">
                <a:moveTo>
                  <a:pt x="786748" y="52518"/>
                </a:moveTo>
                <a:lnTo>
                  <a:pt x="772416" y="52888"/>
                </a:lnTo>
                <a:lnTo>
                  <a:pt x="786546" y="52888"/>
                </a:lnTo>
                <a:lnTo>
                  <a:pt x="786748" y="52518"/>
                </a:lnTo>
                <a:close/>
              </a:path>
              <a:path w="2995295" h="2569845">
                <a:moveTo>
                  <a:pt x="2253920" y="40983"/>
                </a:moveTo>
                <a:lnTo>
                  <a:pt x="793033" y="40983"/>
                </a:lnTo>
                <a:lnTo>
                  <a:pt x="786748" y="52518"/>
                </a:lnTo>
                <a:lnTo>
                  <a:pt x="1177576" y="45523"/>
                </a:lnTo>
                <a:lnTo>
                  <a:pt x="2188856" y="44822"/>
                </a:lnTo>
                <a:lnTo>
                  <a:pt x="2188090" y="43412"/>
                </a:lnTo>
                <a:lnTo>
                  <a:pt x="2255410" y="43412"/>
                </a:lnTo>
                <a:lnTo>
                  <a:pt x="2253920" y="40983"/>
                </a:lnTo>
                <a:close/>
              </a:path>
              <a:path w="2995295" h="2569845">
                <a:moveTo>
                  <a:pt x="2228780" y="0"/>
                </a:moveTo>
                <a:lnTo>
                  <a:pt x="1807828" y="9535"/>
                </a:lnTo>
                <a:lnTo>
                  <a:pt x="1402568" y="13147"/>
                </a:lnTo>
                <a:lnTo>
                  <a:pt x="1357646" y="13301"/>
                </a:lnTo>
                <a:lnTo>
                  <a:pt x="2236939" y="13301"/>
                </a:lnTo>
                <a:lnTo>
                  <a:pt x="2228780" y="0"/>
                </a:lnTo>
                <a:close/>
              </a:path>
            </a:pathLst>
          </a:custGeom>
          <a:solidFill>
            <a:srgbClr val="4F5252"/>
          </a:solidFill>
        </p:spPr>
        <p:txBody>
          <a:bodyPr wrap="square" lIns="0" tIns="0" rIns="0" bIns="0" rtlCol="0"/>
          <a:lstStyle/>
          <a:p>
            <a:endParaRPr/>
          </a:p>
        </p:txBody>
      </p:sp>
      <p:sp>
        <p:nvSpPr>
          <p:cNvPr id="12" name="object 12"/>
          <p:cNvSpPr/>
          <p:nvPr/>
        </p:nvSpPr>
        <p:spPr>
          <a:xfrm>
            <a:off x="8565826" y="6324891"/>
            <a:ext cx="2933297" cy="2587194"/>
          </a:xfrm>
          <a:custGeom>
            <a:avLst/>
            <a:gdLst/>
            <a:ahLst/>
            <a:cxnLst/>
            <a:rect l="l" t="t" r="r" b="b"/>
            <a:pathLst>
              <a:path w="2933065" h="2586990">
                <a:moveTo>
                  <a:pt x="1470374" y="167"/>
                </a:moveTo>
                <a:lnTo>
                  <a:pt x="718658" y="5015"/>
                </a:lnTo>
                <a:lnTo>
                  <a:pt x="614860" y="189952"/>
                </a:lnTo>
                <a:lnTo>
                  <a:pt x="440164" y="504550"/>
                </a:lnTo>
                <a:lnTo>
                  <a:pt x="266997" y="819995"/>
                </a:lnTo>
                <a:lnTo>
                  <a:pt x="181209" y="978169"/>
                </a:lnTo>
                <a:lnTo>
                  <a:pt x="95965" y="1136635"/>
                </a:lnTo>
                <a:lnTo>
                  <a:pt x="0" y="1317394"/>
                </a:lnTo>
                <a:lnTo>
                  <a:pt x="766458" y="2586497"/>
                </a:lnTo>
                <a:lnTo>
                  <a:pt x="2235052" y="2556194"/>
                </a:lnTo>
                <a:lnTo>
                  <a:pt x="2244870" y="2538247"/>
                </a:lnTo>
                <a:lnTo>
                  <a:pt x="811367" y="2538247"/>
                </a:lnTo>
                <a:lnTo>
                  <a:pt x="783735" y="2522750"/>
                </a:lnTo>
                <a:lnTo>
                  <a:pt x="802265" y="2522682"/>
                </a:lnTo>
                <a:lnTo>
                  <a:pt x="108604" y="1336524"/>
                </a:lnTo>
                <a:lnTo>
                  <a:pt x="84657" y="1336524"/>
                </a:lnTo>
                <a:lnTo>
                  <a:pt x="84123" y="1294662"/>
                </a:lnTo>
                <a:lnTo>
                  <a:pt x="109349" y="1294662"/>
                </a:lnTo>
                <a:lnTo>
                  <a:pt x="176088" y="1181513"/>
                </a:lnTo>
                <a:lnTo>
                  <a:pt x="266662" y="1026021"/>
                </a:lnTo>
                <a:lnTo>
                  <a:pt x="356690" y="870224"/>
                </a:lnTo>
                <a:lnTo>
                  <a:pt x="535146" y="557742"/>
                </a:lnTo>
                <a:lnTo>
                  <a:pt x="712083" y="244400"/>
                </a:lnTo>
                <a:lnTo>
                  <a:pt x="783974" y="115724"/>
                </a:lnTo>
                <a:lnTo>
                  <a:pt x="752050" y="115724"/>
                </a:lnTo>
                <a:lnTo>
                  <a:pt x="799839" y="87327"/>
                </a:lnTo>
                <a:lnTo>
                  <a:pt x="2145447" y="87327"/>
                </a:lnTo>
                <a:lnTo>
                  <a:pt x="2166860" y="86723"/>
                </a:lnTo>
                <a:lnTo>
                  <a:pt x="2153379" y="64846"/>
                </a:lnTo>
                <a:lnTo>
                  <a:pt x="2253129" y="64846"/>
                </a:lnTo>
                <a:lnTo>
                  <a:pt x="2227890" y="20826"/>
                </a:lnTo>
                <a:lnTo>
                  <a:pt x="2216280" y="816"/>
                </a:lnTo>
                <a:lnTo>
                  <a:pt x="1830226" y="816"/>
                </a:lnTo>
                <a:lnTo>
                  <a:pt x="1470374" y="167"/>
                </a:lnTo>
                <a:close/>
              </a:path>
              <a:path w="2933065" h="2586990">
                <a:moveTo>
                  <a:pt x="802265" y="2522682"/>
                </a:moveTo>
                <a:lnTo>
                  <a:pt x="783735" y="2522750"/>
                </a:lnTo>
                <a:lnTo>
                  <a:pt x="811367" y="2538247"/>
                </a:lnTo>
                <a:lnTo>
                  <a:pt x="802265" y="2522682"/>
                </a:lnTo>
                <a:close/>
              </a:path>
              <a:path w="2933065" h="2586990">
                <a:moveTo>
                  <a:pt x="2212066" y="2517513"/>
                </a:moveTo>
                <a:lnTo>
                  <a:pt x="802265" y="2522682"/>
                </a:lnTo>
                <a:lnTo>
                  <a:pt x="811367" y="2538247"/>
                </a:lnTo>
                <a:lnTo>
                  <a:pt x="2244870" y="2538247"/>
                </a:lnTo>
                <a:lnTo>
                  <a:pt x="2250787" y="2527430"/>
                </a:lnTo>
                <a:lnTo>
                  <a:pt x="2206383" y="2527430"/>
                </a:lnTo>
                <a:lnTo>
                  <a:pt x="2212066" y="2517513"/>
                </a:lnTo>
                <a:close/>
              </a:path>
              <a:path w="2933065" h="2586990">
                <a:moveTo>
                  <a:pt x="2223136" y="2517473"/>
                </a:moveTo>
                <a:lnTo>
                  <a:pt x="2212066" y="2517513"/>
                </a:lnTo>
                <a:lnTo>
                  <a:pt x="2206383" y="2527430"/>
                </a:lnTo>
                <a:lnTo>
                  <a:pt x="2223136" y="2517473"/>
                </a:lnTo>
                <a:close/>
              </a:path>
              <a:path w="2933065" h="2586990">
                <a:moveTo>
                  <a:pt x="2256234" y="2517473"/>
                </a:moveTo>
                <a:lnTo>
                  <a:pt x="2223136" y="2517473"/>
                </a:lnTo>
                <a:lnTo>
                  <a:pt x="2206383" y="2527430"/>
                </a:lnTo>
                <a:lnTo>
                  <a:pt x="2250787" y="2527430"/>
                </a:lnTo>
                <a:lnTo>
                  <a:pt x="2256234" y="2517473"/>
                </a:lnTo>
                <a:close/>
              </a:path>
              <a:path w="2933065" h="2586990">
                <a:moveTo>
                  <a:pt x="2253129" y="64846"/>
                </a:moveTo>
                <a:lnTo>
                  <a:pt x="2153379" y="64846"/>
                </a:lnTo>
                <a:lnTo>
                  <a:pt x="2191158" y="86039"/>
                </a:lnTo>
                <a:lnTo>
                  <a:pt x="2166860" y="86723"/>
                </a:lnTo>
                <a:lnTo>
                  <a:pt x="2247858" y="218171"/>
                </a:lnTo>
                <a:lnTo>
                  <a:pt x="2438208" y="523994"/>
                </a:lnTo>
                <a:lnTo>
                  <a:pt x="2630066" y="828917"/>
                </a:lnTo>
                <a:lnTo>
                  <a:pt x="2726796" y="980902"/>
                </a:lnTo>
                <a:lnTo>
                  <a:pt x="2824039" y="1132583"/>
                </a:lnTo>
                <a:lnTo>
                  <a:pt x="2920507" y="1281248"/>
                </a:lnTo>
                <a:lnTo>
                  <a:pt x="2212066" y="2517513"/>
                </a:lnTo>
                <a:lnTo>
                  <a:pt x="2256234" y="2517473"/>
                </a:lnTo>
                <a:lnTo>
                  <a:pt x="2932591" y="1281102"/>
                </a:lnTo>
                <a:lnTo>
                  <a:pt x="2845232" y="1119986"/>
                </a:lnTo>
                <a:lnTo>
                  <a:pt x="2758481" y="962075"/>
                </a:lnTo>
                <a:lnTo>
                  <a:pt x="2671206" y="804478"/>
                </a:lnTo>
                <a:lnTo>
                  <a:pt x="2495065" y="490236"/>
                </a:lnTo>
                <a:lnTo>
                  <a:pt x="2317416" y="176968"/>
                </a:lnTo>
                <a:lnTo>
                  <a:pt x="2253129" y="64846"/>
                </a:lnTo>
                <a:close/>
              </a:path>
              <a:path w="2933065" h="2586990">
                <a:moveTo>
                  <a:pt x="84123" y="1294662"/>
                </a:moveTo>
                <a:lnTo>
                  <a:pt x="84657" y="1336524"/>
                </a:lnTo>
                <a:lnTo>
                  <a:pt x="96682" y="1316137"/>
                </a:lnTo>
                <a:lnTo>
                  <a:pt x="84123" y="1294662"/>
                </a:lnTo>
                <a:close/>
              </a:path>
              <a:path w="2933065" h="2586990">
                <a:moveTo>
                  <a:pt x="96682" y="1316137"/>
                </a:moveTo>
                <a:lnTo>
                  <a:pt x="84657" y="1336524"/>
                </a:lnTo>
                <a:lnTo>
                  <a:pt x="108604" y="1336524"/>
                </a:lnTo>
                <a:lnTo>
                  <a:pt x="96682" y="1316137"/>
                </a:lnTo>
                <a:close/>
              </a:path>
              <a:path w="2933065" h="2586990">
                <a:moveTo>
                  <a:pt x="109349" y="1294662"/>
                </a:moveTo>
                <a:lnTo>
                  <a:pt x="84123" y="1294662"/>
                </a:lnTo>
                <a:lnTo>
                  <a:pt x="96682" y="1316137"/>
                </a:lnTo>
                <a:lnTo>
                  <a:pt x="109349" y="1294662"/>
                </a:lnTo>
                <a:close/>
              </a:path>
              <a:path w="2933065" h="2586990">
                <a:moveTo>
                  <a:pt x="799839" y="87327"/>
                </a:moveTo>
                <a:lnTo>
                  <a:pt x="752050" y="115724"/>
                </a:lnTo>
                <a:lnTo>
                  <a:pt x="784209" y="115303"/>
                </a:lnTo>
                <a:lnTo>
                  <a:pt x="799839" y="87327"/>
                </a:lnTo>
                <a:close/>
              </a:path>
              <a:path w="2933065" h="2586990">
                <a:moveTo>
                  <a:pt x="784209" y="115303"/>
                </a:moveTo>
                <a:lnTo>
                  <a:pt x="752050" y="115724"/>
                </a:lnTo>
                <a:lnTo>
                  <a:pt x="783974" y="115724"/>
                </a:lnTo>
                <a:lnTo>
                  <a:pt x="784209" y="115303"/>
                </a:lnTo>
                <a:close/>
              </a:path>
              <a:path w="2933065" h="2586990">
                <a:moveTo>
                  <a:pt x="2145447" y="87327"/>
                </a:moveTo>
                <a:lnTo>
                  <a:pt x="799839" y="87327"/>
                </a:lnTo>
                <a:lnTo>
                  <a:pt x="784209" y="115303"/>
                </a:lnTo>
                <a:lnTo>
                  <a:pt x="2145447" y="87327"/>
                </a:lnTo>
                <a:close/>
              </a:path>
              <a:path w="2933065" h="2586990">
                <a:moveTo>
                  <a:pt x="2153379" y="64846"/>
                </a:moveTo>
                <a:lnTo>
                  <a:pt x="2166860" y="86723"/>
                </a:lnTo>
                <a:lnTo>
                  <a:pt x="2191158" y="86039"/>
                </a:lnTo>
                <a:lnTo>
                  <a:pt x="2153379" y="64846"/>
                </a:lnTo>
                <a:close/>
              </a:path>
              <a:path w="2933065" h="2586990">
                <a:moveTo>
                  <a:pt x="2215806" y="0"/>
                </a:moveTo>
                <a:lnTo>
                  <a:pt x="2190111" y="439"/>
                </a:lnTo>
                <a:lnTo>
                  <a:pt x="2010169" y="816"/>
                </a:lnTo>
                <a:lnTo>
                  <a:pt x="2216280" y="816"/>
                </a:lnTo>
                <a:lnTo>
                  <a:pt x="2215806" y="0"/>
                </a:lnTo>
                <a:close/>
              </a:path>
            </a:pathLst>
          </a:custGeom>
          <a:solidFill>
            <a:srgbClr val="4F5252"/>
          </a:solidFill>
        </p:spPr>
        <p:txBody>
          <a:bodyPr wrap="square" lIns="0" tIns="0" rIns="0" bIns="0" rtlCol="0"/>
          <a:lstStyle/>
          <a:p>
            <a:endParaRPr/>
          </a:p>
        </p:txBody>
      </p:sp>
      <p:sp>
        <p:nvSpPr>
          <p:cNvPr id="13" name="object 13"/>
          <p:cNvSpPr txBox="1"/>
          <p:nvPr/>
        </p:nvSpPr>
        <p:spPr>
          <a:xfrm>
            <a:off x="2766431" y="8596569"/>
            <a:ext cx="1742577" cy="443712"/>
          </a:xfrm>
          <a:prstGeom prst="rect">
            <a:avLst/>
          </a:prstGeom>
        </p:spPr>
        <p:txBody>
          <a:bodyPr vert="horz" wrap="square" lIns="0" tIns="12701" rIns="0" bIns="0" rtlCol="0">
            <a:spAutoFit/>
          </a:bodyPr>
          <a:lstStyle/>
          <a:p>
            <a:pPr marL="12701">
              <a:spcBef>
                <a:spcPts val="100"/>
              </a:spcBef>
            </a:pPr>
            <a:r>
              <a:rPr sz="2800" b="1" spc="-50">
                <a:solidFill>
                  <a:srgbClr val="F59224"/>
                </a:solidFill>
                <a:latin typeface="Gill Sans MT"/>
                <a:cs typeface="Gill Sans MT"/>
              </a:rPr>
              <a:t>Detectives</a:t>
            </a:r>
            <a:endParaRPr sz="2800">
              <a:latin typeface="Gill Sans MT"/>
              <a:cs typeface="Gill Sans MT"/>
            </a:endParaRPr>
          </a:p>
        </p:txBody>
      </p:sp>
      <p:sp>
        <p:nvSpPr>
          <p:cNvPr id="14" name="object 14"/>
          <p:cNvSpPr txBox="1"/>
          <p:nvPr/>
        </p:nvSpPr>
        <p:spPr>
          <a:xfrm>
            <a:off x="4941680" y="7349091"/>
            <a:ext cx="1699464" cy="443712"/>
          </a:xfrm>
          <a:prstGeom prst="rect">
            <a:avLst/>
          </a:prstGeom>
        </p:spPr>
        <p:txBody>
          <a:bodyPr vert="horz" wrap="square" lIns="0" tIns="12701" rIns="0" bIns="0" rtlCol="0">
            <a:spAutoFit/>
          </a:bodyPr>
          <a:lstStyle/>
          <a:p>
            <a:pPr marL="12701">
              <a:spcBef>
                <a:spcPts val="100"/>
              </a:spcBef>
            </a:pPr>
            <a:r>
              <a:rPr sz="2800" b="1" spc="-25">
                <a:solidFill>
                  <a:srgbClr val="F59224"/>
                </a:solidFill>
                <a:latin typeface="Gill Sans MT"/>
                <a:cs typeface="Gill Sans MT"/>
              </a:rPr>
              <a:t>Vigilancia</a:t>
            </a:r>
            <a:endParaRPr sz="2800">
              <a:latin typeface="Gill Sans MT"/>
              <a:cs typeface="Gill Sans MT"/>
            </a:endParaRPr>
          </a:p>
        </p:txBody>
      </p:sp>
      <p:sp>
        <p:nvSpPr>
          <p:cNvPr id="15" name="object 15"/>
          <p:cNvSpPr txBox="1"/>
          <p:nvPr/>
        </p:nvSpPr>
        <p:spPr>
          <a:xfrm>
            <a:off x="9293887" y="7157228"/>
            <a:ext cx="1436385" cy="874599"/>
          </a:xfrm>
          <a:prstGeom prst="rect">
            <a:avLst/>
          </a:prstGeom>
        </p:spPr>
        <p:txBody>
          <a:bodyPr vert="horz" wrap="square" lIns="0" tIns="12701" rIns="0" bIns="0" rtlCol="0">
            <a:spAutoFit/>
          </a:bodyPr>
          <a:lstStyle/>
          <a:p>
            <a:pPr marL="12701" marR="5081" indent="72397">
              <a:spcBef>
                <a:spcPts val="100"/>
              </a:spcBef>
            </a:pPr>
            <a:r>
              <a:rPr sz="2800" b="1">
                <a:solidFill>
                  <a:srgbClr val="F59224"/>
                </a:solidFill>
                <a:latin typeface="Gill Sans MT"/>
                <a:cs typeface="Gill Sans MT"/>
              </a:rPr>
              <a:t>Medios  </a:t>
            </a:r>
            <a:r>
              <a:rPr sz="2800" b="1" spc="-40">
                <a:solidFill>
                  <a:srgbClr val="F59224"/>
                </a:solidFill>
                <a:latin typeface="Gill Sans MT"/>
                <a:cs typeface="Gill Sans MT"/>
              </a:rPr>
              <a:t>técnicos</a:t>
            </a:r>
            <a:endParaRPr sz="2800">
              <a:latin typeface="Gill Sans MT"/>
              <a:cs typeface="Gill Sans MT"/>
            </a:endParaRPr>
          </a:p>
        </p:txBody>
      </p:sp>
      <p:sp>
        <p:nvSpPr>
          <p:cNvPr id="16" name="object 16"/>
          <p:cNvSpPr txBox="1"/>
          <p:nvPr/>
        </p:nvSpPr>
        <p:spPr>
          <a:xfrm>
            <a:off x="13253245" y="7178398"/>
            <a:ext cx="2367720" cy="874599"/>
          </a:xfrm>
          <a:prstGeom prst="rect">
            <a:avLst/>
          </a:prstGeom>
        </p:spPr>
        <p:txBody>
          <a:bodyPr vert="horz" wrap="square" lIns="0" tIns="12701" rIns="0" bIns="0" rtlCol="0">
            <a:spAutoFit/>
          </a:bodyPr>
          <a:lstStyle/>
          <a:p>
            <a:pPr marL="651575" marR="5081" indent="-639509">
              <a:spcBef>
                <a:spcPts val="100"/>
              </a:spcBef>
            </a:pPr>
            <a:r>
              <a:rPr sz="2800" b="1" spc="-85">
                <a:solidFill>
                  <a:srgbClr val="F59224"/>
                </a:solidFill>
                <a:latin typeface="Gill Sans MT"/>
                <a:cs typeface="Gill Sans MT"/>
              </a:rPr>
              <a:t>Comunicación  </a:t>
            </a:r>
            <a:r>
              <a:rPr sz="2800" b="1" spc="-50">
                <a:solidFill>
                  <a:srgbClr val="F59224"/>
                </a:solidFill>
                <a:latin typeface="Gill Sans MT"/>
                <a:cs typeface="Gill Sans MT"/>
              </a:rPr>
              <a:t>segura</a:t>
            </a:r>
            <a:endParaRPr sz="2800">
              <a:latin typeface="Gill Sans MT"/>
              <a:cs typeface="Gill Sans MT"/>
            </a:endParaRPr>
          </a:p>
        </p:txBody>
      </p:sp>
      <p:sp>
        <p:nvSpPr>
          <p:cNvPr id="17" name="object 17"/>
          <p:cNvSpPr txBox="1"/>
          <p:nvPr/>
        </p:nvSpPr>
        <p:spPr>
          <a:xfrm>
            <a:off x="11469651" y="8179448"/>
            <a:ext cx="1630174" cy="1242649"/>
          </a:xfrm>
          <a:prstGeom prst="rect">
            <a:avLst/>
          </a:prstGeom>
        </p:spPr>
        <p:txBody>
          <a:bodyPr vert="horz" wrap="square" lIns="0" tIns="11431" rIns="0" bIns="0" rtlCol="0">
            <a:spAutoFit/>
          </a:bodyPr>
          <a:lstStyle/>
          <a:p>
            <a:pPr marL="12701" marR="5081" indent="78113" algn="just">
              <a:spcBef>
                <a:spcPts val="90"/>
              </a:spcBef>
            </a:pPr>
            <a:r>
              <a:rPr sz="2000" b="1" spc="-55">
                <a:solidFill>
                  <a:srgbClr val="F59224"/>
                </a:solidFill>
                <a:latin typeface="Gill Sans MT"/>
                <a:cs typeface="Gill Sans MT"/>
              </a:rPr>
              <a:t>Barridos </a:t>
            </a:r>
            <a:r>
              <a:rPr sz="2000" b="1" spc="-40">
                <a:solidFill>
                  <a:srgbClr val="F59224"/>
                </a:solidFill>
                <a:latin typeface="Gill Sans MT"/>
                <a:cs typeface="Gill Sans MT"/>
              </a:rPr>
              <a:t>de  sistemas de  </a:t>
            </a:r>
            <a:r>
              <a:rPr sz="2000" b="1" spc="-50">
                <a:solidFill>
                  <a:srgbClr val="F59224"/>
                </a:solidFill>
                <a:latin typeface="Gill Sans MT"/>
                <a:cs typeface="Gill Sans MT"/>
              </a:rPr>
              <a:t>grabación </a:t>
            </a:r>
            <a:r>
              <a:rPr sz="2000" b="1" spc="-40">
                <a:solidFill>
                  <a:srgbClr val="F59224"/>
                </a:solidFill>
                <a:latin typeface="Gill Sans MT"/>
                <a:cs typeface="Gill Sans MT"/>
              </a:rPr>
              <a:t>de  </a:t>
            </a:r>
            <a:r>
              <a:rPr sz="2000" b="1" spc="-35">
                <a:solidFill>
                  <a:srgbClr val="F59224"/>
                </a:solidFill>
                <a:latin typeface="Gill Sans MT"/>
                <a:cs typeface="Gill Sans MT"/>
              </a:rPr>
              <a:t>audio </a:t>
            </a:r>
            <a:r>
              <a:rPr sz="2000" b="1" spc="45">
                <a:solidFill>
                  <a:srgbClr val="F59224"/>
                </a:solidFill>
                <a:latin typeface="Gill Sans MT"/>
                <a:cs typeface="Gill Sans MT"/>
              </a:rPr>
              <a:t>y</a:t>
            </a:r>
            <a:r>
              <a:rPr sz="2000" b="1" spc="-415">
                <a:solidFill>
                  <a:srgbClr val="F59224"/>
                </a:solidFill>
                <a:latin typeface="Gill Sans MT"/>
                <a:cs typeface="Gill Sans MT"/>
              </a:rPr>
              <a:t> </a:t>
            </a:r>
            <a:r>
              <a:rPr sz="2000" b="1" spc="-25">
                <a:solidFill>
                  <a:srgbClr val="F59224"/>
                </a:solidFill>
                <a:latin typeface="Gill Sans MT"/>
                <a:cs typeface="Gill Sans MT"/>
              </a:rPr>
              <a:t>vídeo</a:t>
            </a:r>
            <a:endParaRPr sz="2000">
              <a:latin typeface="Gill Sans MT"/>
              <a:cs typeface="Gill Sans MT"/>
            </a:endParaRPr>
          </a:p>
        </p:txBody>
      </p:sp>
      <p:sp>
        <p:nvSpPr>
          <p:cNvPr id="18" name="object 18"/>
          <p:cNvSpPr txBox="1"/>
          <p:nvPr/>
        </p:nvSpPr>
        <p:spPr>
          <a:xfrm>
            <a:off x="7040219" y="8363472"/>
            <a:ext cx="1694621" cy="874599"/>
          </a:xfrm>
          <a:prstGeom prst="rect">
            <a:avLst/>
          </a:prstGeom>
        </p:spPr>
        <p:txBody>
          <a:bodyPr vert="horz" wrap="square" lIns="0" tIns="12701" rIns="0" bIns="0" rtlCol="0">
            <a:spAutoFit/>
          </a:bodyPr>
          <a:lstStyle/>
          <a:p>
            <a:pPr marL="12701" marR="5081" indent="198140" algn="ctr">
              <a:spcBef>
                <a:spcPts val="100"/>
              </a:spcBef>
            </a:pPr>
            <a:r>
              <a:rPr sz="2800" b="1" spc="-110">
                <a:solidFill>
                  <a:srgbClr val="F59224"/>
                </a:solidFill>
                <a:latin typeface="Gill Sans MT"/>
                <a:cs typeface="Gill Sans MT"/>
              </a:rPr>
              <a:t>Contra  </a:t>
            </a:r>
            <a:r>
              <a:rPr sz="2800" b="1" spc="-20">
                <a:solidFill>
                  <a:srgbClr val="F59224"/>
                </a:solidFill>
                <a:latin typeface="Gill Sans MT"/>
                <a:cs typeface="Gill Sans MT"/>
              </a:rPr>
              <a:t>vigilancia</a:t>
            </a:r>
            <a:endParaRPr sz="2800">
              <a:latin typeface="Gill Sans MT"/>
              <a:cs typeface="Gill Sans MT"/>
            </a:endParaRPr>
          </a:p>
        </p:txBody>
      </p:sp>
      <p:sp>
        <p:nvSpPr>
          <p:cNvPr id="19" name="object 10"/>
          <p:cNvSpPr/>
          <p:nvPr/>
        </p:nvSpPr>
        <p:spPr>
          <a:xfrm>
            <a:off x="15023343" y="7597318"/>
            <a:ext cx="2939647" cy="2592275"/>
          </a:xfrm>
          <a:custGeom>
            <a:avLst/>
            <a:gdLst/>
            <a:ahLst/>
            <a:cxnLst/>
            <a:rect l="l" t="t" r="r" b="b"/>
            <a:pathLst>
              <a:path w="2939415" h="2592070">
                <a:moveTo>
                  <a:pt x="1894145" y="0"/>
                </a:moveTo>
                <a:lnTo>
                  <a:pt x="736260" y="2990"/>
                </a:lnTo>
                <a:lnTo>
                  <a:pt x="544664" y="339702"/>
                </a:lnTo>
                <a:lnTo>
                  <a:pt x="0" y="1306604"/>
                </a:lnTo>
                <a:lnTo>
                  <a:pt x="516862" y="2171740"/>
                </a:lnTo>
                <a:lnTo>
                  <a:pt x="770269" y="2591675"/>
                </a:lnTo>
                <a:lnTo>
                  <a:pt x="2254706" y="2557540"/>
                </a:lnTo>
                <a:lnTo>
                  <a:pt x="2274837" y="2520201"/>
                </a:lnTo>
                <a:lnTo>
                  <a:pt x="836864" y="2520201"/>
                </a:lnTo>
                <a:lnTo>
                  <a:pt x="795912" y="2497228"/>
                </a:lnTo>
                <a:lnTo>
                  <a:pt x="823336" y="2497082"/>
                </a:lnTo>
                <a:lnTo>
                  <a:pt x="602962" y="2120566"/>
                </a:lnTo>
                <a:lnTo>
                  <a:pt x="136386" y="1331389"/>
                </a:lnTo>
                <a:lnTo>
                  <a:pt x="106132" y="1331389"/>
                </a:lnTo>
                <a:lnTo>
                  <a:pt x="105462" y="1279087"/>
                </a:lnTo>
                <a:lnTo>
                  <a:pt x="135270" y="1279087"/>
                </a:lnTo>
                <a:lnTo>
                  <a:pt x="631174" y="388140"/>
                </a:lnTo>
                <a:lnTo>
                  <a:pt x="791573" y="97060"/>
                </a:lnTo>
                <a:lnTo>
                  <a:pt x="764311" y="97060"/>
                </a:lnTo>
                <a:lnTo>
                  <a:pt x="804844" y="72977"/>
                </a:lnTo>
                <a:lnTo>
                  <a:pt x="1871387" y="72977"/>
                </a:lnTo>
                <a:lnTo>
                  <a:pt x="2185721" y="64442"/>
                </a:lnTo>
                <a:lnTo>
                  <a:pt x="2175933" y="48559"/>
                </a:lnTo>
                <a:lnTo>
                  <a:pt x="2248505" y="48559"/>
                </a:lnTo>
                <a:lnTo>
                  <a:pt x="2221272" y="1021"/>
                </a:lnTo>
                <a:lnTo>
                  <a:pt x="1894145" y="0"/>
                </a:lnTo>
                <a:close/>
              </a:path>
              <a:path w="2939415" h="2592070">
                <a:moveTo>
                  <a:pt x="823336" y="2497082"/>
                </a:moveTo>
                <a:lnTo>
                  <a:pt x="795912" y="2497228"/>
                </a:lnTo>
                <a:lnTo>
                  <a:pt x="836864" y="2520201"/>
                </a:lnTo>
                <a:lnTo>
                  <a:pt x="823336" y="2497082"/>
                </a:lnTo>
                <a:close/>
              </a:path>
              <a:path w="2939415" h="2592070">
                <a:moveTo>
                  <a:pt x="1875482" y="2494453"/>
                </a:moveTo>
                <a:lnTo>
                  <a:pt x="823336" y="2497082"/>
                </a:lnTo>
                <a:lnTo>
                  <a:pt x="836864" y="2520201"/>
                </a:lnTo>
                <a:lnTo>
                  <a:pt x="2274837" y="2520201"/>
                </a:lnTo>
                <a:lnTo>
                  <a:pt x="2279579" y="2511405"/>
                </a:lnTo>
                <a:lnTo>
                  <a:pt x="2208414" y="2511405"/>
                </a:lnTo>
                <a:lnTo>
                  <a:pt x="2217752" y="2495339"/>
                </a:lnTo>
                <a:lnTo>
                  <a:pt x="1875482" y="2494453"/>
                </a:lnTo>
                <a:close/>
              </a:path>
              <a:path w="2939415" h="2592070">
                <a:moveTo>
                  <a:pt x="2217752" y="2495339"/>
                </a:moveTo>
                <a:lnTo>
                  <a:pt x="2208414" y="2511405"/>
                </a:lnTo>
                <a:lnTo>
                  <a:pt x="2235356" y="2495385"/>
                </a:lnTo>
                <a:lnTo>
                  <a:pt x="2217752" y="2495339"/>
                </a:lnTo>
                <a:close/>
              </a:path>
              <a:path w="2939415" h="2592070">
                <a:moveTo>
                  <a:pt x="2938999" y="1270846"/>
                </a:moveTo>
                <a:lnTo>
                  <a:pt x="2806887" y="1491454"/>
                </a:lnTo>
                <a:lnTo>
                  <a:pt x="2623396" y="1801124"/>
                </a:lnTo>
                <a:lnTo>
                  <a:pt x="2389257" y="2200253"/>
                </a:lnTo>
                <a:lnTo>
                  <a:pt x="2217752" y="2495339"/>
                </a:lnTo>
                <a:lnTo>
                  <a:pt x="2235356" y="2495385"/>
                </a:lnTo>
                <a:lnTo>
                  <a:pt x="2208414" y="2511405"/>
                </a:lnTo>
                <a:lnTo>
                  <a:pt x="2279579" y="2511405"/>
                </a:lnTo>
                <a:lnTo>
                  <a:pt x="2433863" y="2225236"/>
                </a:lnTo>
                <a:lnTo>
                  <a:pt x="2651807" y="1817026"/>
                </a:lnTo>
                <a:lnTo>
                  <a:pt x="2796017" y="1544282"/>
                </a:lnTo>
                <a:lnTo>
                  <a:pt x="2938999" y="1270846"/>
                </a:lnTo>
                <a:close/>
              </a:path>
              <a:path w="2939415" h="2592070">
                <a:moveTo>
                  <a:pt x="105462" y="1279087"/>
                </a:moveTo>
                <a:lnTo>
                  <a:pt x="106132" y="1331389"/>
                </a:lnTo>
                <a:lnTo>
                  <a:pt x="120809" y="1305044"/>
                </a:lnTo>
                <a:lnTo>
                  <a:pt x="105462" y="1279087"/>
                </a:lnTo>
                <a:close/>
              </a:path>
              <a:path w="2939415" h="2592070">
                <a:moveTo>
                  <a:pt x="120809" y="1305044"/>
                </a:moveTo>
                <a:lnTo>
                  <a:pt x="106132" y="1331389"/>
                </a:lnTo>
                <a:lnTo>
                  <a:pt x="136386" y="1331389"/>
                </a:lnTo>
                <a:lnTo>
                  <a:pt x="120809" y="1305044"/>
                </a:lnTo>
                <a:close/>
              </a:path>
              <a:path w="2939415" h="2592070">
                <a:moveTo>
                  <a:pt x="135270" y="1279087"/>
                </a:moveTo>
                <a:lnTo>
                  <a:pt x="105462" y="1279087"/>
                </a:lnTo>
                <a:lnTo>
                  <a:pt x="120809" y="1305044"/>
                </a:lnTo>
                <a:lnTo>
                  <a:pt x="135270" y="1279087"/>
                </a:lnTo>
                <a:close/>
              </a:path>
              <a:path w="2939415" h="2592070">
                <a:moveTo>
                  <a:pt x="2248505" y="48559"/>
                </a:moveTo>
                <a:lnTo>
                  <a:pt x="2175933" y="48559"/>
                </a:lnTo>
                <a:lnTo>
                  <a:pt x="2203377" y="63962"/>
                </a:lnTo>
                <a:lnTo>
                  <a:pt x="2185721" y="64442"/>
                </a:lnTo>
                <a:lnTo>
                  <a:pt x="2364891" y="355199"/>
                </a:lnTo>
                <a:lnTo>
                  <a:pt x="2582248" y="704823"/>
                </a:lnTo>
                <a:lnTo>
                  <a:pt x="2773624" y="1010032"/>
                </a:lnTo>
                <a:lnTo>
                  <a:pt x="2938999" y="1270846"/>
                </a:lnTo>
                <a:lnTo>
                  <a:pt x="2814048" y="1045860"/>
                </a:lnTo>
                <a:lnTo>
                  <a:pt x="2788940" y="1000932"/>
                </a:lnTo>
                <a:lnTo>
                  <a:pt x="2637647" y="731747"/>
                </a:lnTo>
                <a:lnTo>
                  <a:pt x="2409109" y="328917"/>
                </a:lnTo>
                <a:lnTo>
                  <a:pt x="2248505" y="48559"/>
                </a:lnTo>
                <a:close/>
              </a:path>
              <a:path w="2939415" h="2592070">
                <a:moveTo>
                  <a:pt x="804844" y="72977"/>
                </a:moveTo>
                <a:lnTo>
                  <a:pt x="764311" y="97060"/>
                </a:lnTo>
                <a:lnTo>
                  <a:pt x="791862" y="96537"/>
                </a:lnTo>
                <a:lnTo>
                  <a:pt x="804844" y="72977"/>
                </a:lnTo>
                <a:close/>
              </a:path>
              <a:path w="2939415" h="2592070">
                <a:moveTo>
                  <a:pt x="791862" y="96537"/>
                </a:moveTo>
                <a:lnTo>
                  <a:pt x="764311" y="97060"/>
                </a:lnTo>
                <a:lnTo>
                  <a:pt x="791573" y="97060"/>
                </a:lnTo>
                <a:lnTo>
                  <a:pt x="791862" y="96537"/>
                </a:lnTo>
                <a:close/>
              </a:path>
              <a:path w="2939415" h="2592070">
                <a:moveTo>
                  <a:pt x="1871387" y="72977"/>
                </a:moveTo>
                <a:lnTo>
                  <a:pt x="804844" y="72977"/>
                </a:lnTo>
                <a:lnTo>
                  <a:pt x="791862" y="96537"/>
                </a:lnTo>
                <a:lnTo>
                  <a:pt x="1871387" y="72977"/>
                </a:lnTo>
                <a:close/>
              </a:path>
              <a:path w="2939415" h="2592070">
                <a:moveTo>
                  <a:pt x="2175933" y="48559"/>
                </a:moveTo>
                <a:lnTo>
                  <a:pt x="2185721" y="64442"/>
                </a:lnTo>
                <a:lnTo>
                  <a:pt x="2203377" y="63962"/>
                </a:lnTo>
                <a:lnTo>
                  <a:pt x="2175933" y="48559"/>
                </a:lnTo>
                <a:close/>
              </a:path>
            </a:pathLst>
          </a:custGeom>
          <a:solidFill>
            <a:srgbClr val="4F5252"/>
          </a:solidFill>
        </p:spPr>
        <p:txBody>
          <a:bodyPr wrap="square" lIns="0" tIns="0" rIns="0" bIns="0" rtlCol="0"/>
          <a:lstStyle/>
          <a:p>
            <a:endParaRPr/>
          </a:p>
        </p:txBody>
      </p:sp>
      <p:sp>
        <p:nvSpPr>
          <p:cNvPr id="20" name="object 16"/>
          <p:cNvSpPr txBox="1"/>
          <p:nvPr/>
        </p:nvSpPr>
        <p:spPr>
          <a:xfrm>
            <a:off x="14993134" y="8308524"/>
            <a:ext cx="2935560" cy="948979"/>
          </a:xfrm>
          <a:prstGeom prst="rect">
            <a:avLst/>
          </a:prstGeom>
        </p:spPr>
        <p:txBody>
          <a:bodyPr vert="horz" wrap="square" lIns="0" tIns="12701" rIns="0" bIns="0" rtlCol="0">
            <a:spAutoFit/>
          </a:bodyPr>
          <a:lstStyle/>
          <a:p>
            <a:pPr marL="651575" marR="5081" indent="-639509" algn="ctr">
              <a:spcBef>
                <a:spcPts val="100"/>
              </a:spcBef>
            </a:pPr>
            <a:r>
              <a:rPr lang="es-ES" sz="2000" b="1" spc="-85" err="1">
                <a:solidFill>
                  <a:srgbClr val="F59224"/>
                </a:solidFill>
                <a:latin typeface="Gill Sans MT"/>
                <a:cs typeface="Gill Sans MT"/>
              </a:rPr>
              <a:t>Securización</a:t>
            </a:r>
            <a:endParaRPr lang="es-ES" sz="2000" b="1" spc="-85">
              <a:solidFill>
                <a:srgbClr val="F59224"/>
              </a:solidFill>
              <a:latin typeface="Gill Sans MT"/>
              <a:cs typeface="Gill Sans MT"/>
            </a:endParaRPr>
          </a:p>
          <a:p>
            <a:pPr marL="651575" marR="5081" indent="-639509" algn="ctr">
              <a:spcBef>
                <a:spcPts val="100"/>
              </a:spcBef>
            </a:pPr>
            <a:r>
              <a:rPr lang="es-ES" sz="2000" b="1" spc="-85">
                <a:solidFill>
                  <a:srgbClr val="F59224"/>
                </a:solidFill>
                <a:latin typeface="Gill Sans MT"/>
                <a:cs typeface="Gill Sans MT"/>
              </a:rPr>
              <a:t>de entornos  y desplazamientos</a:t>
            </a:r>
            <a:endParaRPr sz="2000">
              <a:latin typeface="Gill Sans MT"/>
              <a:cs typeface="Gill Sans MT"/>
            </a:endParaRPr>
          </a:p>
        </p:txBody>
      </p:sp>
    </p:spTree>
    <p:extLst>
      <p:ext uri="{BB962C8B-B14F-4D97-AF65-F5344CB8AC3E}">
        <p14:creationId xmlns:p14="http://schemas.microsoft.com/office/powerpoint/2010/main" val="227111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2248" y="9994287"/>
            <a:ext cx="3321368" cy="1315059"/>
          </a:xfrm>
          <a:prstGeom prst="rect">
            <a:avLst/>
          </a:prstGeom>
        </p:spPr>
      </p:pic>
      <p:pic>
        <p:nvPicPr>
          <p:cNvPr id="4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097464" cy="4365625"/>
          </a:xfrm>
          <a:prstGeom prst="rect">
            <a:avLst/>
          </a:prstGeom>
        </p:spPr>
      </p:pic>
      <p:sp>
        <p:nvSpPr>
          <p:cNvPr id="4" name="object 4"/>
          <p:cNvSpPr/>
          <p:nvPr/>
        </p:nvSpPr>
        <p:spPr>
          <a:xfrm>
            <a:off x="728980" y="860425"/>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sp>
        <p:nvSpPr>
          <p:cNvPr id="5" name="text 1"/>
          <p:cNvSpPr txBox="1"/>
          <p:nvPr/>
        </p:nvSpPr>
        <p:spPr>
          <a:xfrm>
            <a:off x="1198897" y="982837"/>
            <a:ext cx="3743974" cy="923330"/>
          </a:xfrm>
          <a:prstGeom prst="rect">
            <a:avLst/>
          </a:prstGeom>
        </p:spPr>
        <p:txBody>
          <a:bodyPr vert="horz" wrap="none" lIns="0" tIns="0" rIns="0" bIns="0" rtlCol="0">
            <a:spAutoFit/>
          </a:bodyPr>
          <a:lstStyle/>
          <a:p>
            <a:pPr marL="0">
              <a:lnSpc>
                <a:spcPct val="100000"/>
              </a:lnSpc>
            </a:pPr>
            <a:r>
              <a:rPr sz="6000" b="1" spc="10">
                <a:solidFill>
                  <a:srgbClr val="484D50"/>
                </a:solidFill>
                <a:latin typeface="Lato" panose="020F0502020204030203" pitchFamily="34" charset="0"/>
                <a:cs typeface="Arial"/>
              </a:rPr>
              <a:t>SMARTHC</a:t>
            </a:r>
            <a:endParaRPr sz="6000" b="1">
              <a:latin typeface="Lato" panose="020F0502020204030203" pitchFamily="34" charset="0"/>
              <a:cs typeface="Arial"/>
            </a:endParaRPr>
          </a:p>
        </p:txBody>
      </p:sp>
      <p:pic>
        <p:nvPicPr>
          <p:cNvPr id="3" name="Imagen 2">
            <a:extLst>
              <a:ext uri="{FF2B5EF4-FFF2-40B4-BE49-F238E27FC236}">
                <a16:creationId xmlns:a16="http://schemas.microsoft.com/office/drawing/2014/main" id="{F142A5B7-35AB-3C46-9A5B-6C9F3CAF58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044" y="4403112"/>
            <a:ext cx="16304260" cy="8152130"/>
          </a:xfrm>
          <a:prstGeom prst="rect">
            <a:avLst/>
          </a:prstGeom>
        </p:spPr>
      </p:pic>
      <p:sp>
        <p:nvSpPr>
          <p:cNvPr id="6" name="text 1"/>
          <p:cNvSpPr txBox="1"/>
          <p:nvPr/>
        </p:nvSpPr>
        <p:spPr>
          <a:xfrm>
            <a:off x="1198897" y="1763530"/>
            <a:ext cx="2582438" cy="1023229"/>
          </a:xfrm>
          <a:prstGeom prst="rect">
            <a:avLst/>
          </a:prstGeom>
        </p:spPr>
        <p:txBody>
          <a:bodyPr vert="horz" wrap="none" lIns="0" tIns="0" rIns="0" bIns="0" rtlCol="0">
            <a:spAutoFit/>
          </a:bodyPr>
          <a:lstStyle/>
          <a:p>
            <a:pPr marL="0">
              <a:lnSpc>
                <a:spcPct val="100000"/>
              </a:lnSpc>
            </a:pPr>
            <a:r>
              <a:rPr sz="6600" b="1" spc="10">
                <a:solidFill>
                  <a:srgbClr val="484D50"/>
                </a:solidFill>
                <a:latin typeface="Lato" panose="020F0502020204030203" pitchFamily="34" charset="0"/>
                <a:cs typeface="Arial"/>
              </a:rPr>
              <a:t>LEGAL</a:t>
            </a:r>
            <a:endParaRPr sz="6600" b="1">
              <a:latin typeface="Lato" panose="020F0502020204030203" pitchFamily="34" charset="0"/>
              <a:cs typeface="Arial"/>
            </a:endParaRPr>
          </a:p>
        </p:txBody>
      </p:sp>
      <p:sp>
        <p:nvSpPr>
          <p:cNvPr id="7" name="text 1"/>
          <p:cNvSpPr txBox="1"/>
          <p:nvPr/>
        </p:nvSpPr>
        <p:spPr>
          <a:xfrm>
            <a:off x="7995444" y="7840671"/>
            <a:ext cx="1681101" cy="369332"/>
          </a:xfrm>
          <a:prstGeom prst="rect">
            <a:avLst/>
          </a:prstGeom>
        </p:spPr>
        <p:txBody>
          <a:bodyPr vert="horz" wrap="none" lIns="0" tIns="0" rIns="0" bIns="0" rtlCol="0">
            <a:spAutoFit/>
          </a:bodyPr>
          <a:lstStyle/>
          <a:p>
            <a:pPr marL="0">
              <a:lnSpc>
                <a:spcPct val="100000"/>
              </a:lnSpc>
            </a:pPr>
            <a:r>
              <a:rPr sz="2400" spc="10">
                <a:solidFill>
                  <a:srgbClr val="474D4F"/>
                </a:solidFill>
                <a:latin typeface="Arial"/>
                <a:cs typeface="Arial"/>
              </a:rPr>
              <a:t>AUDITORÍA</a:t>
            </a:r>
            <a:endParaRPr sz="2700">
              <a:latin typeface="Arial"/>
              <a:cs typeface="Arial"/>
            </a:endParaRPr>
          </a:p>
        </p:txBody>
      </p:sp>
      <p:sp>
        <p:nvSpPr>
          <p:cNvPr id="8" name="text 1"/>
          <p:cNvSpPr txBox="1"/>
          <p:nvPr/>
        </p:nvSpPr>
        <p:spPr>
          <a:xfrm>
            <a:off x="2806452" y="7812386"/>
            <a:ext cx="2293705" cy="369332"/>
          </a:xfrm>
          <a:prstGeom prst="rect">
            <a:avLst/>
          </a:prstGeom>
        </p:spPr>
        <p:txBody>
          <a:bodyPr vert="horz" wrap="none" lIns="0" tIns="0" rIns="0" bIns="0" rtlCol="0">
            <a:spAutoFit/>
          </a:bodyPr>
          <a:lstStyle/>
          <a:p>
            <a:pPr marL="0">
              <a:lnSpc>
                <a:spcPct val="100000"/>
              </a:lnSpc>
            </a:pPr>
            <a:r>
              <a:rPr lang="es-ES" sz="2400" spc="10">
                <a:solidFill>
                  <a:srgbClr val="474D4F"/>
                </a:solidFill>
                <a:latin typeface="Arial"/>
                <a:cs typeface="Arial"/>
              </a:rPr>
              <a:t>APOYO AL DPO</a:t>
            </a:r>
            <a:endParaRPr sz="2400">
              <a:latin typeface="Arial"/>
              <a:cs typeface="Arial"/>
            </a:endParaRPr>
          </a:p>
        </p:txBody>
      </p:sp>
      <p:sp>
        <p:nvSpPr>
          <p:cNvPr id="9" name="text 1"/>
          <p:cNvSpPr txBox="1"/>
          <p:nvPr/>
        </p:nvSpPr>
        <p:spPr>
          <a:xfrm>
            <a:off x="4940308" y="9144546"/>
            <a:ext cx="2316724" cy="369332"/>
          </a:xfrm>
          <a:prstGeom prst="rect">
            <a:avLst/>
          </a:prstGeom>
        </p:spPr>
        <p:txBody>
          <a:bodyPr vert="horz" wrap="none" lIns="0" tIns="0" rIns="0" bIns="0" rtlCol="0">
            <a:spAutoFit/>
          </a:bodyPr>
          <a:lstStyle/>
          <a:p>
            <a:pPr marL="482752">
              <a:lnSpc>
                <a:spcPct val="100000"/>
              </a:lnSpc>
            </a:pPr>
            <a:r>
              <a:rPr lang="es-ES" sz="2400" spc="10">
                <a:solidFill>
                  <a:srgbClr val="474D4F"/>
                </a:solidFill>
                <a:latin typeface="Arial"/>
                <a:cs typeface="Arial"/>
              </a:rPr>
              <a:t>SMART DPO</a:t>
            </a:r>
            <a:endParaRPr sz="2400">
              <a:latin typeface="Arial"/>
              <a:cs typeface="Arial"/>
            </a:endParaRPr>
          </a:p>
        </p:txBody>
      </p:sp>
      <p:sp>
        <p:nvSpPr>
          <p:cNvPr id="10" name="text 1"/>
          <p:cNvSpPr txBox="1"/>
          <p:nvPr/>
        </p:nvSpPr>
        <p:spPr>
          <a:xfrm>
            <a:off x="10281444" y="9175324"/>
            <a:ext cx="1891865" cy="369332"/>
          </a:xfrm>
          <a:prstGeom prst="rect">
            <a:avLst/>
          </a:prstGeom>
        </p:spPr>
        <p:txBody>
          <a:bodyPr vert="horz" wrap="none" lIns="0" tIns="0" rIns="0" bIns="0" rtlCol="0">
            <a:spAutoFit/>
          </a:bodyPr>
          <a:lstStyle/>
          <a:p>
            <a:pPr marL="0">
              <a:lnSpc>
                <a:spcPct val="100000"/>
              </a:lnSpc>
            </a:pPr>
            <a:r>
              <a:rPr sz="2400" spc="10">
                <a:solidFill>
                  <a:srgbClr val="474D4F"/>
                </a:solidFill>
                <a:latin typeface="Arial"/>
                <a:cs typeface="Arial"/>
              </a:rPr>
              <a:t>FORMACIÓN</a:t>
            </a:r>
            <a:endParaRPr sz="2000">
              <a:latin typeface="Arial"/>
              <a:cs typeface="Arial"/>
            </a:endParaRPr>
          </a:p>
        </p:txBody>
      </p:sp>
      <p:sp>
        <p:nvSpPr>
          <p:cNvPr id="11" name="CuadroTexto 10"/>
          <p:cNvSpPr txBox="1"/>
          <p:nvPr/>
        </p:nvSpPr>
        <p:spPr>
          <a:xfrm>
            <a:off x="1198897" y="3714295"/>
            <a:ext cx="17769347" cy="2308324"/>
          </a:xfrm>
          <a:prstGeom prst="rect">
            <a:avLst/>
          </a:prstGeom>
          <a:noFill/>
        </p:spPr>
        <p:txBody>
          <a:bodyPr wrap="square" rtlCol="0">
            <a:spAutoFit/>
          </a:bodyPr>
          <a:lstStyle/>
          <a:p>
            <a:pPr algn="just"/>
            <a:r>
              <a:rPr lang="es-ES" sz="2400">
                <a:latin typeface="Lato" panose="020F0502020204030203" pitchFamily="34" charset="77"/>
              </a:rPr>
              <a:t>Las empresas que deseen abordar con garantías y seguridad este fenómeno necesitan de </a:t>
            </a:r>
            <a:r>
              <a:rPr lang="es-ES" sz="2400" b="1">
                <a:latin typeface="Lato" panose="020F0502020204030203" pitchFamily="34" charset="77"/>
              </a:rPr>
              <a:t>personal jurídico y técnico </a:t>
            </a:r>
            <a:r>
              <a:rPr lang="es-ES" sz="2400">
                <a:latin typeface="Lato" panose="020F0502020204030203" pitchFamily="34" charset="77"/>
              </a:rPr>
              <a:t>adecuado que les guie, asesore y proteja. Es decir, es necesario contar con un equipo experimentado de especialistas en derecho tecnológico, privacidad y de técnicos de seguridad y ciberseguridad.</a:t>
            </a:r>
          </a:p>
          <a:p>
            <a:pPr algn="just"/>
            <a:endParaRPr lang="es-ES" sz="2400">
              <a:latin typeface="Lato" panose="020F0502020204030203" pitchFamily="34" charset="77"/>
            </a:endParaRPr>
          </a:p>
          <a:p>
            <a:pPr algn="just"/>
            <a:r>
              <a:rPr lang="es-ES" sz="2400">
                <a:latin typeface="Lato" panose="020F0502020204030203" pitchFamily="34" charset="77"/>
              </a:rPr>
              <a:t>El </a:t>
            </a:r>
            <a:r>
              <a:rPr lang="es-ES" sz="2400" b="1">
                <a:latin typeface="Lato" panose="020F0502020204030203" pitchFamily="34" charset="77"/>
              </a:rPr>
              <a:t>equipo de </a:t>
            </a:r>
            <a:r>
              <a:rPr lang="es-ES" sz="2400" b="1" err="1">
                <a:latin typeface="Lato" panose="020F0502020204030203" pitchFamily="34" charset="77"/>
              </a:rPr>
              <a:t>SmartHC</a:t>
            </a:r>
            <a:r>
              <a:rPr lang="es-ES" sz="2400" b="1">
                <a:latin typeface="Lato" panose="020F0502020204030203" pitchFamily="34" charset="77"/>
              </a:rPr>
              <a:t> </a:t>
            </a:r>
            <a:r>
              <a:rPr lang="es-ES" sz="2400">
                <a:latin typeface="Lato" panose="020F0502020204030203" pitchFamily="34" charset="77"/>
              </a:rPr>
              <a:t>está formado por profesionales de dos áreas complementarias: ingenieros y técnicos informáticos de ciberseguridad y abogados expertos en derecho tecnológico, protección de datos y ciberseguridad.</a:t>
            </a:r>
          </a:p>
        </p:txBody>
      </p:sp>
      <p:sp>
        <p:nvSpPr>
          <p:cNvPr id="13" name="text 1">
            <a:extLst>
              <a:ext uri="{FF2B5EF4-FFF2-40B4-BE49-F238E27FC236}">
                <a16:creationId xmlns:a16="http://schemas.microsoft.com/office/drawing/2014/main" id="{20FCACC1-0FC1-6A44-BC1C-6F7329269415}"/>
              </a:ext>
            </a:extLst>
          </p:cNvPr>
          <p:cNvSpPr txBox="1"/>
          <p:nvPr/>
        </p:nvSpPr>
        <p:spPr>
          <a:xfrm>
            <a:off x="13177044" y="7825282"/>
            <a:ext cx="723275" cy="369332"/>
          </a:xfrm>
          <a:prstGeom prst="rect">
            <a:avLst/>
          </a:prstGeom>
        </p:spPr>
        <p:txBody>
          <a:bodyPr vert="horz" wrap="none" lIns="0" tIns="0" rIns="0" bIns="0" rtlCol="0">
            <a:spAutoFit/>
          </a:bodyPr>
          <a:lstStyle/>
          <a:p>
            <a:pPr marL="0">
              <a:lnSpc>
                <a:spcPct val="100000"/>
              </a:lnSpc>
            </a:pPr>
            <a:r>
              <a:rPr lang="es-ES" sz="2400" spc="10">
                <a:solidFill>
                  <a:srgbClr val="474D4F"/>
                </a:solidFill>
                <a:latin typeface="Arial"/>
                <a:cs typeface="Arial"/>
              </a:rPr>
              <a:t>EIPD</a:t>
            </a:r>
            <a:endParaRPr sz="2400">
              <a:latin typeface="Arial"/>
              <a:cs typeface="Arial"/>
            </a:endParaRPr>
          </a:p>
        </p:txBody>
      </p:sp>
      <p:sp>
        <p:nvSpPr>
          <p:cNvPr id="14" name="text 1">
            <a:extLst>
              <a:ext uri="{FF2B5EF4-FFF2-40B4-BE49-F238E27FC236}">
                <a16:creationId xmlns:a16="http://schemas.microsoft.com/office/drawing/2014/main" id="{183AB5DB-130E-2740-B63E-657074BC1181}"/>
              </a:ext>
            </a:extLst>
          </p:cNvPr>
          <p:cNvSpPr txBox="1"/>
          <p:nvPr/>
        </p:nvSpPr>
        <p:spPr>
          <a:xfrm>
            <a:off x="15044730" y="9052214"/>
            <a:ext cx="1789914" cy="615553"/>
          </a:xfrm>
          <a:prstGeom prst="rect">
            <a:avLst/>
          </a:prstGeom>
        </p:spPr>
        <p:txBody>
          <a:bodyPr vert="horz" wrap="none" lIns="0" tIns="0" rIns="0" bIns="0" rtlCol="0">
            <a:spAutoFit/>
          </a:bodyPr>
          <a:lstStyle/>
          <a:p>
            <a:pPr marL="0">
              <a:lnSpc>
                <a:spcPct val="100000"/>
              </a:lnSpc>
            </a:pPr>
            <a:r>
              <a:rPr lang="es-ES" sz="2000" spc="10">
                <a:solidFill>
                  <a:srgbClr val="474D4F"/>
                </a:solidFill>
                <a:latin typeface="Arial"/>
                <a:cs typeface="Arial"/>
              </a:rPr>
              <a:t>BRECHAS DE</a:t>
            </a:r>
          </a:p>
          <a:p>
            <a:pPr marL="0" algn="ctr">
              <a:lnSpc>
                <a:spcPct val="100000"/>
              </a:lnSpc>
            </a:pPr>
            <a:r>
              <a:rPr lang="es-ES" sz="2000" spc="10">
                <a:solidFill>
                  <a:srgbClr val="474D4F"/>
                </a:solidFill>
                <a:latin typeface="Arial"/>
                <a:cs typeface="Arial"/>
              </a:rPr>
              <a:t>SEGURIDAD</a:t>
            </a:r>
            <a:endParaRPr sz="20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 y="0"/>
            <a:ext cx="20104608" cy="3599382"/>
          </a:xfrm>
          <a:prstGeom prst="rect">
            <a:avLst/>
          </a:prstGeom>
        </p:spPr>
      </p:pic>
      <p:pic>
        <p:nvPicPr>
          <p:cNvPr id="17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5468" y="9950142"/>
            <a:ext cx="3460538" cy="1371902"/>
          </a:xfrm>
          <a:prstGeom prst="rect">
            <a:avLst/>
          </a:prstGeom>
        </p:spPr>
      </p:pic>
      <p:sp>
        <p:nvSpPr>
          <p:cNvPr id="2" name="text 1"/>
          <p:cNvSpPr txBox="1"/>
          <p:nvPr/>
        </p:nvSpPr>
        <p:spPr>
          <a:xfrm>
            <a:off x="13938845" y="1340321"/>
            <a:ext cx="5266891" cy="1021690"/>
          </a:xfrm>
          <a:prstGeom prst="rect">
            <a:avLst/>
          </a:prstGeom>
        </p:spPr>
        <p:txBody>
          <a:bodyPr vert="horz" wrap="none" lIns="0" tIns="0" rIns="0" bIns="0" rtlCol="0">
            <a:spAutoFit/>
          </a:bodyPr>
          <a:lstStyle/>
          <a:p>
            <a:pPr marL="0">
              <a:lnSpc>
                <a:spcPct val="100000"/>
              </a:lnSpc>
            </a:pPr>
            <a:r>
              <a:rPr sz="6639" b="1" spc="10">
                <a:solidFill>
                  <a:srgbClr val="484D50"/>
                </a:solidFill>
                <a:latin typeface="Lato" panose="020F0502020204030203" pitchFamily="34" charset="0"/>
                <a:cs typeface="Arial"/>
              </a:rPr>
              <a:t>FORMACIÓN</a:t>
            </a:r>
            <a:endParaRPr sz="6600">
              <a:latin typeface="Lato" panose="020F0502020204030203" pitchFamily="34" charset="0"/>
              <a:cs typeface="Arial"/>
            </a:endParaRPr>
          </a:p>
        </p:txBody>
      </p:sp>
      <p:sp>
        <p:nvSpPr>
          <p:cNvPr id="98" name="object 98"/>
          <p:cNvSpPr/>
          <p:nvPr/>
        </p:nvSpPr>
        <p:spPr>
          <a:xfrm>
            <a:off x="19380374" y="865021"/>
            <a:ext cx="41148" cy="1871205"/>
          </a:xfrm>
          <a:custGeom>
            <a:avLst/>
            <a:gdLst/>
            <a:ahLst/>
            <a:cxnLst/>
            <a:rect l="l" t="t" r="r" b="b"/>
            <a:pathLst>
              <a:path w="41148" h="1871205">
                <a:moveTo>
                  <a:pt x="20574" y="20574"/>
                </a:moveTo>
                <a:lnTo>
                  <a:pt x="20574" y="1850631"/>
                </a:lnTo>
              </a:path>
            </a:pathLst>
          </a:custGeom>
          <a:ln w="41148">
            <a:solidFill>
              <a:srgbClr val="53585A"/>
            </a:solidFill>
          </a:ln>
        </p:spPr>
        <p:txBody>
          <a:bodyPr wrap="square" lIns="0" tIns="0" rIns="0" bIns="0" rtlCol="0">
            <a:noAutofit/>
          </a:bodyPr>
          <a:lstStyle/>
          <a:p>
            <a:endParaRPr/>
          </a:p>
        </p:txBody>
      </p:sp>
      <p:sp>
        <p:nvSpPr>
          <p:cNvPr id="3" name="text 1"/>
          <p:cNvSpPr txBox="1"/>
          <p:nvPr/>
        </p:nvSpPr>
        <p:spPr>
          <a:xfrm>
            <a:off x="1238585" y="3865455"/>
            <a:ext cx="18182937" cy="738664"/>
          </a:xfrm>
          <a:prstGeom prst="rect">
            <a:avLst/>
          </a:prstGeom>
        </p:spPr>
        <p:txBody>
          <a:bodyPr vert="horz" wrap="square" lIns="0" tIns="0" rIns="0" bIns="0" rtlCol="0">
            <a:spAutoFit/>
          </a:bodyPr>
          <a:lstStyle/>
          <a:p>
            <a:pPr marL="0">
              <a:lnSpc>
                <a:spcPct val="100000"/>
              </a:lnSpc>
            </a:pPr>
            <a:r>
              <a:rPr lang="es-ES" sz="2400" spc="10">
                <a:solidFill>
                  <a:srgbClr val="231F20"/>
                </a:solidFill>
                <a:latin typeface="Lato" panose="020F0502020204030203" pitchFamily="34" charset="77"/>
                <a:cs typeface="Arial"/>
              </a:rPr>
              <a:t>El objetivo de las formaciones es dotar a los empleados de su empresa de herramientas que permitan mejorar la seguridad informática de la</a:t>
            </a:r>
            <a:r>
              <a:rPr lang="es-ES" sz="2400">
                <a:latin typeface="Lato" panose="020F0502020204030203" pitchFamily="34" charset="77"/>
                <a:cs typeface="Arial"/>
              </a:rPr>
              <a:t> </a:t>
            </a:r>
            <a:r>
              <a:rPr lang="es-ES" sz="2400" spc="10">
                <a:solidFill>
                  <a:srgbClr val="231F20"/>
                </a:solidFill>
                <a:latin typeface="Lato" panose="020F0502020204030203" pitchFamily="34" charset="77"/>
                <a:cs typeface="Arial"/>
              </a:rPr>
              <a:t>compañía. Las formaciones son eminentemente prácticas y buscan aprovechar al máximo el tempo que se invierte en la formación.</a:t>
            </a:r>
            <a:endParaRPr lang="es-ES" sz="2400">
              <a:latin typeface="Lato" panose="020F0502020204030203" pitchFamily="34" charset="77"/>
              <a:cs typeface="Arial"/>
            </a:endParaRPr>
          </a:p>
        </p:txBody>
      </p:sp>
      <p:sp>
        <p:nvSpPr>
          <p:cNvPr id="4" name="text 1"/>
          <p:cNvSpPr txBox="1"/>
          <p:nvPr/>
        </p:nvSpPr>
        <p:spPr>
          <a:xfrm>
            <a:off x="1238585" y="5198892"/>
            <a:ext cx="15985915" cy="738664"/>
          </a:xfrm>
          <a:prstGeom prst="rect">
            <a:avLst/>
          </a:prstGeom>
        </p:spPr>
        <p:txBody>
          <a:bodyPr vert="horz" wrap="none" lIns="0" tIns="0" rIns="0" bIns="0" rtlCol="0">
            <a:spAutoFit/>
          </a:bodyPr>
          <a:lstStyle/>
          <a:p>
            <a:pPr marL="0">
              <a:lnSpc>
                <a:spcPct val="100000"/>
              </a:lnSpc>
            </a:pPr>
            <a:r>
              <a:rPr lang="es-ES" sz="2400" spc="10">
                <a:solidFill>
                  <a:srgbClr val="231F20"/>
                </a:solidFill>
                <a:latin typeface="Lato" panose="020F0502020204030203" pitchFamily="34" charset="77"/>
                <a:cs typeface="Arial"/>
              </a:rPr>
              <a:t>Nuestras formaciones se dividen en cuatro categorías según la temática a tratar y se adaptan en función de las personas a las que</a:t>
            </a:r>
            <a:endParaRPr lang="es-ES" sz="2400">
              <a:latin typeface="Lato" panose="020F0502020204030203" pitchFamily="34" charset="77"/>
              <a:cs typeface="Arial"/>
            </a:endParaRPr>
          </a:p>
          <a:p>
            <a:pPr marL="0">
              <a:lnSpc>
                <a:spcPct val="100000"/>
              </a:lnSpc>
            </a:pPr>
            <a:r>
              <a:rPr lang="es-ES" sz="2400" spc="10">
                <a:solidFill>
                  <a:srgbClr val="231F20"/>
                </a:solidFill>
                <a:latin typeface="Lato" panose="020F0502020204030203" pitchFamily="34" charset="77"/>
                <a:cs typeface="Arial"/>
              </a:rPr>
              <a:t>vaya dirigido.</a:t>
            </a:r>
            <a:endParaRPr lang="es-ES" sz="2400">
              <a:latin typeface="Lato" panose="020F0502020204030203" pitchFamily="34" charset="77"/>
              <a:cs typeface="Arial"/>
            </a:endParaRPr>
          </a:p>
        </p:txBody>
      </p:sp>
      <p:sp>
        <p:nvSpPr>
          <p:cNvPr id="5" name="text 1"/>
          <p:cNvSpPr txBox="1"/>
          <p:nvPr/>
        </p:nvSpPr>
        <p:spPr>
          <a:xfrm>
            <a:off x="6109355" y="8498162"/>
            <a:ext cx="2739533" cy="1107996"/>
          </a:xfrm>
          <a:prstGeom prst="rect">
            <a:avLst/>
          </a:prstGeom>
        </p:spPr>
        <p:txBody>
          <a:bodyPr vert="horz" wrap="none" lIns="0" tIns="0" rIns="0" bIns="0" rtlCol="0">
            <a:spAutoFit/>
          </a:bodyPr>
          <a:lstStyle/>
          <a:p>
            <a:pPr marL="0">
              <a:lnSpc>
                <a:spcPct val="100000"/>
              </a:lnSpc>
            </a:pPr>
            <a:r>
              <a:rPr sz="2400" spc="10">
                <a:solidFill>
                  <a:srgbClr val="231F20"/>
                </a:solidFill>
                <a:latin typeface="Lato" panose="020F0502020204030203" pitchFamily="34" charset="77"/>
                <a:cs typeface="Arial"/>
              </a:rPr>
              <a:t>Desarrollo y progra-</a:t>
            </a:r>
            <a:endParaRPr sz="2400">
              <a:latin typeface="Lato" panose="020F0502020204030203" pitchFamily="34" charset="77"/>
              <a:cs typeface="Arial"/>
            </a:endParaRPr>
          </a:p>
          <a:p>
            <a:pPr marL="5691">
              <a:lnSpc>
                <a:spcPct val="100000"/>
              </a:lnSpc>
            </a:pPr>
            <a:r>
              <a:rPr sz="2400" spc="10">
                <a:solidFill>
                  <a:srgbClr val="231F20"/>
                </a:solidFill>
                <a:latin typeface="Lato" panose="020F0502020204030203" pitchFamily="34" charset="77"/>
                <a:cs typeface="Arial"/>
              </a:rPr>
              <a:t>mación en entornos</a:t>
            </a:r>
            <a:endParaRPr sz="2400">
              <a:latin typeface="Lato" panose="020F0502020204030203" pitchFamily="34" charset="77"/>
              <a:cs typeface="Arial"/>
            </a:endParaRPr>
          </a:p>
          <a:p>
            <a:pPr marL="761760">
              <a:lnSpc>
                <a:spcPct val="100000"/>
              </a:lnSpc>
            </a:pPr>
            <a:r>
              <a:rPr sz="2400" spc="10">
                <a:solidFill>
                  <a:srgbClr val="231F20"/>
                </a:solidFill>
                <a:latin typeface="Lato" panose="020F0502020204030203" pitchFamily="34" charset="77"/>
                <a:cs typeface="Arial"/>
              </a:rPr>
              <a:t>seguros</a:t>
            </a:r>
            <a:endParaRPr sz="2400">
              <a:latin typeface="Lato" panose="020F0502020204030203" pitchFamily="34" charset="77"/>
              <a:cs typeface="Arial"/>
            </a:endParaRPr>
          </a:p>
        </p:txBody>
      </p:sp>
      <p:sp>
        <p:nvSpPr>
          <p:cNvPr id="6" name="text 1"/>
          <p:cNvSpPr txBox="1"/>
          <p:nvPr/>
        </p:nvSpPr>
        <p:spPr>
          <a:xfrm>
            <a:off x="1383424" y="8498454"/>
            <a:ext cx="2534476" cy="1107996"/>
          </a:xfrm>
          <a:prstGeom prst="rect">
            <a:avLst/>
          </a:prstGeom>
        </p:spPr>
        <p:txBody>
          <a:bodyPr vert="horz" wrap="none" lIns="0" tIns="0" rIns="0" bIns="0" rtlCol="0">
            <a:spAutoFit/>
          </a:bodyPr>
          <a:lstStyle/>
          <a:p>
            <a:r>
              <a:rPr lang="es-ES" sz="2400" spc="10">
                <a:solidFill>
                  <a:srgbClr val="231F20"/>
                </a:solidFill>
                <a:latin typeface="Lato" panose="020F0502020204030203" pitchFamily="34" charset="77"/>
                <a:cs typeface="Arial"/>
              </a:rPr>
              <a:t>Análisis y evaluación</a:t>
            </a:r>
          </a:p>
          <a:p>
            <a:r>
              <a:rPr lang="es-ES" sz="2400" spc="10">
                <a:solidFill>
                  <a:srgbClr val="231F20"/>
                </a:solidFill>
                <a:latin typeface="Lato" panose="020F0502020204030203" pitchFamily="34" charset="77"/>
                <a:cs typeface="Arial"/>
              </a:rPr>
              <a:t>de entornos</a:t>
            </a:r>
            <a:endParaRPr lang="es-ES" sz="2400">
              <a:latin typeface="Lato" panose="020F0502020204030203" pitchFamily="34" charset="77"/>
              <a:cs typeface="Arial"/>
            </a:endParaRPr>
          </a:p>
          <a:p>
            <a:pPr marL="0">
              <a:lnSpc>
                <a:spcPct val="100000"/>
              </a:lnSpc>
            </a:pPr>
            <a:endParaRPr sz="2400">
              <a:latin typeface="Lato" panose="020F0502020204030203" pitchFamily="34" charset="77"/>
              <a:cs typeface="Arial"/>
            </a:endParaRPr>
          </a:p>
        </p:txBody>
      </p:sp>
      <p:sp>
        <p:nvSpPr>
          <p:cNvPr id="8" name="text 1"/>
          <p:cNvSpPr txBox="1"/>
          <p:nvPr/>
        </p:nvSpPr>
        <p:spPr>
          <a:xfrm>
            <a:off x="11120127" y="8498454"/>
            <a:ext cx="2590453" cy="1477328"/>
          </a:xfrm>
          <a:prstGeom prst="rect">
            <a:avLst/>
          </a:prstGeom>
        </p:spPr>
        <p:txBody>
          <a:bodyPr vert="horz" wrap="none" lIns="0" tIns="0" rIns="0" bIns="0" rtlCol="0">
            <a:spAutoFit/>
          </a:bodyPr>
          <a:lstStyle/>
          <a:p>
            <a:pPr marL="112684">
              <a:lnSpc>
                <a:spcPct val="100000"/>
              </a:lnSpc>
            </a:pPr>
            <a:r>
              <a:rPr sz="2400" spc="10">
                <a:solidFill>
                  <a:srgbClr val="231F20"/>
                </a:solidFill>
                <a:latin typeface="Lato" panose="020F0502020204030203" pitchFamily="34" charset="77"/>
                <a:cs typeface="Arial"/>
              </a:rPr>
              <a:t>Crear un entorno</a:t>
            </a:r>
            <a:endParaRPr sz="2400">
              <a:latin typeface="Lato" panose="020F0502020204030203" pitchFamily="34" charset="77"/>
              <a:cs typeface="Arial"/>
            </a:endParaRPr>
          </a:p>
          <a:p>
            <a:pPr marL="0">
              <a:lnSpc>
                <a:spcPct val="100000"/>
              </a:lnSpc>
            </a:pPr>
            <a:r>
              <a:rPr sz="2400" spc="10">
                <a:solidFill>
                  <a:srgbClr val="231F20"/>
                </a:solidFill>
                <a:latin typeface="Lato" panose="020F0502020204030203" pitchFamily="34" charset="77"/>
                <a:cs typeface="Arial"/>
              </a:rPr>
              <a:t>seguro mediante la</a:t>
            </a:r>
            <a:endParaRPr sz="2400">
              <a:latin typeface="Lato" panose="020F0502020204030203" pitchFamily="34" charset="77"/>
              <a:cs typeface="Arial"/>
            </a:endParaRPr>
          </a:p>
          <a:p>
            <a:pPr marL="0">
              <a:lnSpc>
                <a:spcPct val="100000"/>
              </a:lnSpc>
            </a:pPr>
            <a:r>
              <a:rPr sz="2400" spc="10">
                <a:solidFill>
                  <a:srgbClr val="231F20"/>
                </a:solidFill>
                <a:latin typeface="Lato" panose="020F0502020204030203" pitchFamily="34" charset="77"/>
                <a:cs typeface="Arial"/>
              </a:rPr>
              <a:t>infraestructura y el</a:t>
            </a:r>
            <a:endParaRPr sz="2400">
              <a:latin typeface="Lato" panose="020F0502020204030203" pitchFamily="34" charset="77"/>
              <a:cs typeface="Arial"/>
            </a:endParaRPr>
          </a:p>
          <a:p>
            <a:pPr marL="251833">
              <a:lnSpc>
                <a:spcPct val="100000"/>
              </a:lnSpc>
            </a:pPr>
            <a:r>
              <a:rPr sz="2400" spc="10">
                <a:solidFill>
                  <a:srgbClr val="231F20"/>
                </a:solidFill>
                <a:latin typeface="Lato" panose="020F0502020204030203" pitchFamily="34" charset="77"/>
                <a:cs typeface="Arial"/>
              </a:rPr>
              <a:t>equipo técnico</a:t>
            </a:r>
            <a:endParaRPr sz="2400">
              <a:latin typeface="Lato" panose="020F0502020204030203" pitchFamily="34" charset="77"/>
              <a:cs typeface="Arial"/>
            </a:endParaRPr>
          </a:p>
        </p:txBody>
      </p:sp>
      <p:sp>
        <p:nvSpPr>
          <p:cNvPr id="9" name="text 1"/>
          <p:cNvSpPr txBox="1"/>
          <p:nvPr/>
        </p:nvSpPr>
        <p:spPr>
          <a:xfrm>
            <a:off x="16060899" y="8971072"/>
            <a:ext cx="2502929" cy="738664"/>
          </a:xfrm>
          <a:prstGeom prst="rect">
            <a:avLst/>
          </a:prstGeom>
        </p:spPr>
        <p:txBody>
          <a:bodyPr vert="horz" wrap="none" lIns="0" tIns="0" rIns="0" bIns="0" rtlCol="0">
            <a:spAutoFit/>
          </a:bodyPr>
          <a:lstStyle/>
          <a:p>
            <a:pPr marL="180125">
              <a:lnSpc>
                <a:spcPct val="100000"/>
              </a:lnSpc>
            </a:pPr>
            <a:r>
              <a:rPr sz="2400" spc="10">
                <a:solidFill>
                  <a:srgbClr val="231F20"/>
                </a:solidFill>
                <a:latin typeface="Lato" panose="020F0502020204030203" pitchFamily="34" charset="77"/>
                <a:cs typeface="Arial"/>
              </a:rPr>
              <a:t>Gestón de Data</a:t>
            </a:r>
            <a:endParaRPr sz="2400">
              <a:latin typeface="Lato" panose="020F0502020204030203" pitchFamily="34" charset="77"/>
              <a:cs typeface="Arial"/>
            </a:endParaRPr>
          </a:p>
          <a:p>
            <a:pPr marL="0">
              <a:lnSpc>
                <a:spcPct val="100000"/>
              </a:lnSpc>
            </a:pPr>
            <a:r>
              <a:rPr sz="2400" spc="10">
                <a:solidFill>
                  <a:srgbClr val="231F20"/>
                </a:solidFill>
                <a:latin typeface="Lato" panose="020F0502020204030203" pitchFamily="34" charset="77"/>
                <a:cs typeface="Arial"/>
              </a:rPr>
              <a:t>Analytcs con Qlick</a:t>
            </a:r>
            <a:endParaRPr sz="2400">
              <a:latin typeface="Lato" panose="020F0502020204030203" pitchFamily="34" charset="77"/>
              <a:cs typeface="Arial"/>
            </a:endParaRPr>
          </a:p>
        </p:txBody>
      </p:sp>
      <p:sp>
        <p:nvSpPr>
          <p:cNvPr id="10" name="text 1"/>
          <p:cNvSpPr txBox="1"/>
          <p:nvPr/>
        </p:nvSpPr>
        <p:spPr>
          <a:xfrm>
            <a:off x="1161609" y="7352429"/>
            <a:ext cx="3133232" cy="559333"/>
          </a:xfrm>
          <a:prstGeom prst="rect">
            <a:avLst/>
          </a:prstGeom>
        </p:spPr>
        <p:txBody>
          <a:bodyPr vert="horz" wrap="none" lIns="0" tIns="0" rIns="0" bIns="0" rtlCol="0">
            <a:spAutoFit/>
          </a:bodyPr>
          <a:lstStyle/>
          <a:p>
            <a:pPr marL="0">
              <a:lnSpc>
                <a:spcPct val="100000"/>
              </a:lnSpc>
            </a:pPr>
            <a:r>
              <a:rPr sz="3800" b="1" spc="10">
                <a:solidFill>
                  <a:srgbClr val="F79434"/>
                </a:solidFill>
                <a:latin typeface="Gill Sans MT"/>
                <a:cs typeface="Gill Sans MT"/>
              </a:rPr>
              <a:t>SEGURIDAD</a:t>
            </a:r>
            <a:endParaRPr sz="3800">
              <a:latin typeface="Gill Sans MT"/>
              <a:cs typeface="Gill Sans MT"/>
            </a:endParaRPr>
          </a:p>
        </p:txBody>
      </p:sp>
      <p:sp>
        <p:nvSpPr>
          <p:cNvPr id="11" name="text 1"/>
          <p:cNvSpPr txBox="1"/>
          <p:nvPr/>
        </p:nvSpPr>
        <p:spPr>
          <a:xfrm>
            <a:off x="5630968" y="7352429"/>
            <a:ext cx="3579783" cy="559333"/>
          </a:xfrm>
          <a:prstGeom prst="rect">
            <a:avLst/>
          </a:prstGeom>
        </p:spPr>
        <p:txBody>
          <a:bodyPr vert="horz" wrap="none" lIns="0" tIns="0" rIns="0" bIns="0" rtlCol="0">
            <a:spAutoFit/>
          </a:bodyPr>
          <a:lstStyle/>
          <a:p>
            <a:pPr marL="0">
              <a:lnSpc>
                <a:spcPct val="100000"/>
              </a:lnSpc>
            </a:pPr>
            <a:r>
              <a:rPr sz="3800" b="1" spc="10">
                <a:solidFill>
                  <a:srgbClr val="F79434"/>
                </a:solidFill>
                <a:latin typeface="Gill Sans MT"/>
                <a:cs typeface="Gill Sans MT"/>
              </a:rPr>
              <a:t>DESARROLLO</a:t>
            </a:r>
            <a:endParaRPr sz="3800">
              <a:latin typeface="Gill Sans MT"/>
              <a:cs typeface="Gill Sans MT"/>
            </a:endParaRPr>
          </a:p>
        </p:txBody>
      </p:sp>
      <p:sp>
        <p:nvSpPr>
          <p:cNvPr id="12" name="text 1"/>
          <p:cNvSpPr txBox="1"/>
          <p:nvPr/>
        </p:nvSpPr>
        <p:spPr>
          <a:xfrm>
            <a:off x="9951203" y="7365459"/>
            <a:ext cx="4835169" cy="559333"/>
          </a:xfrm>
          <a:prstGeom prst="rect">
            <a:avLst/>
          </a:prstGeom>
        </p:spPr>
        <p:txBody>
          <a:bodyPr vert="horz" wrap="none" lIns="0" tIns="0" rIns="0" bIns="0" rtlCol="0">
            <a:spAutoFit/>
          </a:bodyPr>
          <a:lstStyle/>
          <a:p>
            <a:pPr marL="0">
              <a:lnSpc>
                <a:spcPct val="100000"/>
              </a:lnSpc>
            </a:pPr>
            <a:r>
              <a:rPr sz="3800" b="1" spc="10">
                <a:solidFill>
                  <a:srgbClr val="F79434"/>
                </a:solidFill>
                <a:latin typeface="Gill Sans MT"/>
                <a:cs typeface="Gill Sans MT"/>
              </a:rPr>
              <a:t>CONCIENCIACIÓN</a:t>
            </a:r>
            <a:endParaRPr sz="3800">
              <a:latin typeface="Gill Sans MT"/>
              <a:cs typeface="Gill Sans MT"/>
            </a:endParaRPr>
          </a:p>
        </p:txBody>
      </p:sp>
      <p:sp>
        <p:nvSpPr>
          <p:cNvPr id="13" name="text 1"/>
          <p:cNvSpPr txBox="1"/>
          <p:nvPr/>
        </p:nvSpPr>
        <p:spPr>
          <a:xfrm>
            <a:off x="15617410" y="7367872"/>
            <a:ext cx="3597784" cy="1138453"/>
          </a:xfrm>
          <a:prstGeom prst="rect">
            <a:avLst/>
          </a:prstGeom>
        </p:spPr>
        <p:txBody>
          <a:bodyPr vert="horz" wrap="none" lIns="0" tIns="0" rIns="0" bIns="0" rtlCol="0">
            <a:spAutoFit/>
          </a:bodyPr>
          <a:lstStyle/>
          <a:p>
            <a:pPr marL="428066">
              <a:lnSpc>
                <a:spcPct val="100000"/>
              </a:lnSpc>
            </a:pPr>
            <a:r>
              <a:rPr sz="3800" b="1" spc="10">
                <a:solidFill>
                  <a:srgbClr val="F79434"/>
                </a:solidFill>
                <a:latin typeface="Gill Sans MT"/>
                <a:cs typeface="Gill Sans MT"/>
              </a:rPr>
              <a:t>BUSINESS</a:t>
            </a:r>
            <a:endParaRPr sz="3800">
              <a:latin typeface="Gill Sans MT"/>
              <a:cs typeface="Gill Sans MT"/>
            </a:endParaRPr>
          </a:p>
          <a:p>
            <a:pPr marL="0">
              <a:lnSpc>
                <a:spcPct val="100000"/>
              </a:lnSpc>
            </a:pPr>
            <a:r>
              <a:rPr sz="3800" b="1" spc="10">
                <a:solidFill>
                  <a:srgbClr val="F79434"/>
                </a:solidFill>
                <a:latin typeface="Gill Sans MT"/>
                <a:cs typeface="Gill Sans MT"/>
              </a:rPr>
              <a:t>INTELIGENCE</a:t>
            </a:r>
            <a:endParaRPr sz="3800">
              <a:latin typeface="Gill Sans MT"/>
              <a:cs typeface="Gill Sans MT"/>
            </a:endParaRPr>
          </a:p>
        </p:txBody>
      </p:sp>
      <p:pic>
        <p:nvPicPr>
          <p:cNvPr id="17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932" y="6217764"/>
            <a:ext cx="1004160" cy="1004160"/>
          </a:xfrm>
          <a:prstGeom prst="rect">
            <a:avLst/>
          </a:prstGeom>
        </p:spPr>
      </p:pic>
      <p:pic>
        <p:nvPicPr>
          <p:cNvPr id="17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617" y="6280387"/>
            <a:ext cx="974956" cy="1004160"/>
          </a:xfrm>
          <a:prstGeom prst="rect">
            <a:avLst/>
          </a:prstGeom>
        </p:spPr>
      </p:pic>
      <p:pic>
        <p:nvPicPr>
          <p:cNvPr id="17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88065" y="6280387"/>
            <a:ext cx="990427" cy="1004160"/>
          </a:xfrm>
          <a:prstGeom prst="rect">
            <a:avLst/>
          </a:prstGeom>
        </p:spPr>
      </p:pic>
      <p:pic>
        <p:nvPicPr>
          <p:cNvPr id="18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8851" y="6186627"/>
            <a:ext cx="1066430" cy="10664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2135" y="9933343"/>
            <a:ext cx="3463871" cy="1371902"/>
          </a:xfrm>
          <a:prstGeom prst="rect">
            <a:avLst/>
          </a:prstGeom>
        </p:spPr>
      </p:pic>
      <p:pic>
        <p:nvPicPr>
          <p:cNvPr id="18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6" y="0"/>
            <a:ext cx="20094520" cy="3598039"/>
          </a:xfrm>
          <a:prstGeom prst="rect">
            <a:avLst/>
          </a:prstGeom>
        </p:spPr>
      </p:pic>
      <p:sp>
        <p:nvSpPr>
          <p:cNvPr id="2" name="text 1"/>
          <p:cNvSpPr txBox="1"/>
          <p:nvPr/>
        </p:nvSpPr>
        <p:spPr>
          <a:xfrm>
            <a:off x="1190388" y="998501"/>
            <a:ext cx="3859070" cy="1009379"/>
          </a:xfrm>
          <a:prstGeom prst="rect">
            <a:avLst/>
          </a:prstGeom>
        </p:spPr>
        <p:txBody>
          <a:bodyPr vert="horz" wrap="none" lIns="0" tIns="0" rIns="0" bIns="0" rtlCol="0">
            <a:spAutoFit/>
          </a:bodyPr>
          <a:lstStyle/>
          <a:p>
            <a:pPr marL="0">
              <a:lnSpc>
                <a:spcPct val="100000"/>
              </a:lnSpc>
            </a:pPr>
            <a:r>
              <a:rPr sz="6559" b="1" spc="10">
                <a:solidFill>
                  <a:srgbClr val="383E3F"/>
                </a:solidFill>
                <a:latin typeface="Lato" panose="020F0502020204030203" pitchFamily="34" charset="0"/>
                <a:cs typeface="Arial"/>
              </a:rPr>
              <a:t>SERVICIO</a:t>
            </a:r>
            <a:endParaRPr sz="6500">
              <a:latin typeface="Lato" panose="020F0502020204030203" pitchFamily="34" charset="0"/>
              <a:cs typeface="Arial"/>
            </a:endParaRPr>
          </a:p>
        </p:txBody>
      </p:sp>
      <p:sp>
        <p:nvSpPr>
          <p:cNvPr id="3" name="text 1"/>
          <p:cNvSpPr txBox="1"/>
          <p:nvPr/>
        </p:nvSpPr>
        <p:spPr>
          <a:xfrm>
            <a:off x="1190388" y="1759200"/>
            <a:ext cx="6141425" cy="1009379"/>
          </a:xfrm>
          <a:prstGeom prst="rect">
            <a:avLst/>
          </a:prstGeom>
        </p:spPr>
        <p:txBody>
          <a:bodyPr vert="horz" wrap="none" lIns="0" tIns="0" rIns="0" bIns="0" rtlCol="0">
            <a:spAutoFit/>
          </a:bodyPr>
          <a:lstStyle/>
          <a:p>
            <a:pPr marL="0">
              <a:lnSpc>
                <a:spcPct val="100000"/>
              </a:lnSpc>
            </a:pPr>
            <a:r>
              <a:rPr sz="6559" b="1" spc="10">
                <a:solidFill>
                  <a:srgbClr val="383E3F"/>
                </a:solidFill>
                <a:latin typeface="Lato" panose="020F0502020204030203" pitchFamily="34" charset="0"/>
                <a:cs typeface="Arial"/>
              </a:rPr>
              <a:t>OUTSOURCING</a:t>
            </a:r>
            <a:endParaRPr sz="6500">
              <a:latin typeface="Lato" panose="020F0502020204030203" pitchFamily="34" charset="0"/>
              <a:cs typeface="Arial"/>
            </a:endParaRPr>
          </a:p>
        </p:txBody>
      </p:sp>
      <p:sp>
        <p:nvSpPr>
          <p:cNvPr id="99" name="object 99"/>
          <p:cNvSpPr/>
          <p:nvPr/>
        </p:nvSpPr>
        <p:spPr>
          <a:xfrm>
            <a:off x="787400" y="698500"/>
            <a:ext cx="50800" cy="2209800"/>
          </a:xfrm>
          <a:custGeom>
            <a:avLst/>
            <a:gdLst/>
            <a:ahLst/>
            <a:cxnLst/>
            <a:rect l="l" t="t" r="r" b="b"/>
            <a:pathLst>
              <a:path w="50800" h="2209800">
                <a:moveTo>
                  <a:pt x="25400" y="25400"/>
                </a:moveTo>
                <a:lnTo>
                  <a:pt x="25400" y="2184400"/>
                </a:lnTo>
              </a:path>
            </a:pathLst>
          </a:custGeom>
          <a:ln w="50800">
            <a:solidFill>
              <a:srgbClr val="525759"/>
            </a:solidFill>
          </a:ln>
        </p:spPr>
        <p:txBody>
          <a:bodyPr wrap="square" lIns="0" tIns="0" rIns="0" bIns="0" rtlCol="0">
            <a:noAutofit/>
          </a:bodyPr>
          <a:lstStyle/>
          <a:p>
            <a:endParaRPr/>
          </a:p>
        </p:txBody>
      </p:sp>
      <p:sp>
        <p:nvSpPr>
          <p:cNvPr id="7" name="text 1"/>
          <p:cNvSpPr txBox="1"/>
          <p:nvPr/>
        </p:nvSpPr>
        <p:spPr>
          <a:xfrm>
            <a:off x="8656716" y="5657584"/>
            <a:ext cx="7151638" cy="369332"/>
          </a:xfrm>
          <a:prstGeom prst="rect">
            <a:avLst/>
          </a:prstGeom>
        </p:spPr>
        <p:txBody>
          <a:bodyPr vert="horz" wrap="none" lIns="0" tIns="0" rIns="0" bIns="0" rtlCol="0">
            <a:spAutoFit/>
          </a:bodyPr>
          <a:lstStyle/>
          <a:p>
            <a:pPr marL="0">
              <a:lnSpc>
                <a:spcPct val="100000"/>
              </a:lnSpc>
            </a:pPr>
            <a:r>
              <a:rPr lang="es-ES" sz="2400" spc="10">
                <a:solidFill>
                  <a:srgbClr val="F79434"/>
                </a:solidFill>
                <a:latin typeface="Lato" panose="020F0502020204030203" pitchFamily="34" charset="0"/>
                <a:cs typeface="Arial"/>
              </a:rPr>
              <a:t>Personal in situ</a:t>
            </a:r>
            <a:r>
              <a:rPr lang="es-ES" sz="2400" spc="10">
                <a:solidFill>
                  <a:srgbClr val="231F20"/>
                </a:solidFill>
                <a:latin typeface="Lato" panose="020F0502020204030203" pitchFamily="34" charset="0"/>
                <a:cs typeface="Arial"/>
              </a:rPr>
              <a:t>, administrado directamente por nosotros.</a:t>
            </a:r>
            <a:endParaRPr lang="es-ES" sz="2400">
              <a:latin typeface="Lato" panose="020F0502020204030203" pitchFamily="34" charset="0"/>
              <a:cs typeface="Arial"/>
            </a:endParaRPr>
          </a:p>
        </p:txBody>
      </p:sp>
      <p:sp>
        <p:nvSpPr>
          <p:cNvPr id="8" name="text 1"/>
          <p:cNvSpPr txBox="1"/>
          <p:nvPr/>
        </p:nvSpPr>
        <p:spPr>
          <a:xfrm>
            <a:off x="8639299" y="6361068"/>
            <a:ext cx="10387715" cy="369332"/>
          </a:xfrm>
          <a:prstGeom prst="rect">
            <a:avLst/>
          </a:prstGeom>
        </p:spPr>
        <p:txBody>
          <a:bodyPr vert="horz" wrap="none" lIns="0" tIns="0" rIns="0" bIns="0" rtlCol="0">
            <a:spAutoFit/>
          </a:bodyPr>
          <a:lstStyle/>
          <a:p>
            <a:pPr marL="0">
              <a:lnSpc>
                <a:spcPct val="100000"/>
              </a:lnSpc>
            </a:pPr>
            <a:r>
              <a:rPr lang="es-ES" sz="2400" spc="10">
                <a:solidFill>
                  <a:srgbClr val="231F20"/>
                </a:solidFill>
                <a:latin typeface="Lato" panose="020F0502020204030203" pitchFamily="34" charset="0"/>
                <a:cs typeface="Arial"/>
              </a:rPr>
              <a:t>Ahorrando tiempo y dinero, </a:t>
            </a:r>
            <a:r>
              <a:rPr lang="es-ES" sz="2400" spc="10">
                <a:solidFill>
                  <a:srgbClr val="F79434"/>
                </a:solidFill>
                <a:latin typeface="Lato" panose="020F0502020204030203" pitchFamily="34" charset="0"/>
                <a:cs typeface="Arial"/>
              </a:rPr>
              <a:t>concentrando sus esfuerzos</a:t>
            </a:r>
            <a:r>
              <a:rPr lang="es-ES" sz="2400" spc="10">
                <a:solidFill>
                  <a:srgbClr val="231F20"/>
                </a:solidFill>
                <a:latin typeface="Lato" panose="020F0502020204030203" pitchFamily="34" charset="0"/>
                <a:cs typeface="Arial"/>
              </a:rPr>
              <a:t> en otras áreas del</a:t>
            </a:r>
            <a:r>
              <a:rPr lang="es-ES" sz="2400">
                <a:latin typeface="Lato" panose="020F0502020204030203" pitchFamily="34" charset="0"/>
                <a:cs typeface="Arial"/>
              </a:rPr>
              <a:t> </a:t>
            </a:r>
            <a:r>
              <a:rPr lang="es-ES" sz="2400" spc="10">
                <a:solidFill>
                  <a:srgbClr val="231F20"/>
                </a:solidFill>
                <a:latin typeface="Lato" panose="020F0502020204030203" pitchFamily="34" charset="0"/>
                <a:cs typeface="Arial"/>
              </a:rPr>
              <a:t>negocio.</a:t>
            </a:r>
            <a:endParaRPr lang="es-ES" sz="2400">
              <a:latin typeface="Lato" panose="020F0502020204030203" pitchFamily="34" charset="0"/>
              <a:cs typeface="Arial"/>
            </a:endParaRPr>
          </a:p>
        </p:txBody>
      </p:sp>
      <p:sp>
        <p:nvSpPr>
          <p:cNvPr id="9" name="text 1"/>
          <p:cNvSpPr txBox="1"/>
          <p:nvPr/>
        </p:nvSpPr>
        <p:spPr>
          <a:xfrm>
            <a:off x="8656716" y="7072739"/>
            <a:ext cx="5472332" cy="369332"/>
          </a:xfrm>
          <a:prstGeom prst="rect">
            <a:avLst/>
          </a:prstGeom>
        </p:spPr>
        <p:txBody>
          <a:bodyPr vert="horz" wrap="none" lIns="0" tIns="0" rIns="0" bIns="0" rtlCol="0">
            <a:spAutoFit/>
          </a:bodyPr>
          <a:lstStyle/>
          <a:p>
            <a:pPr marL="0">
              <a:lnSpc>
                <a:spcPct val="100000"/>
              </a:lnSpc>
            </a:pPr>
            <a:r>
              <a:rPr lang="es-ES" sz="2400" spc="10">
                <a:solidFill>
                  <a:srgbClr val="F79434"/>
                </a:solidFill>
                <a:latin typeface="Lato" panose="020F0502020204030203" pitchFamily="34" charset="0"/>
                <a:cs typeface="Arial"/>
              </a:rPr>
              <a:t>Rápida respuesta </a:t>
            </a:r>
            <a:r>
              <a:rPr lang="es-ES" sz="2400" spc="10">
                <a:solidFill>
                  <a:srgbClr val="231F20"/>
                </a:solidFill>
                <a:latin typeface="Lato" panose="020F0502020204030203" pitchFamily="34" charset="0"/>
                <a:cs typeface="Arial"/>
              </a:rPr>
              <a:t>a los cambios del entorno.</a:t>
            </a:r>
            <a:endParaRPr lang="es-ES" sz="2400">
              <a:latin typeface="Lato" panose="020F0502020204030203" pitchFamily="34" charset="0"/>
              <a:cs typeface="Arial"/>
            </a:endParaRPr>
          </a:p>
        </p:txBody>
      </p:sp>
      <p:sp>
        <p:nvSpPr>
          <p:cNvPr id="10" name="text 1"/>
          <p:cNvSpPr txBox="1"/>
          <p:nvPr/>
        </p:nvSpPr>
        <p:spPr>
          <a:xfrm>
            <a:off x="8656716" y="7748546"/>
            <a:ext cx="5278112" cy="369332"/>
          </a:xfrm>
          <a:prstGeom prst="rect">
            <a:avLst/>
          </a:prstGeom>
        </p:spPr>
        <p:txBody>
          <a:bodyPr vert="horz" wrap="none" lIns="0" tIns="0" rIns="0" bIns="0" rtlCol="0">
            <a:spAutoFit/>
          </a:bodyPr>
          <a:lstStyle/>
          <a:p>
            <a:pPr marL="0">
              <a:lnSpc>
                <a:spcPct val="100000"/>
              </a:lnSpc>
            </a:pPr>
            <a:r>
              <a:rPr lang="es-ES" sz="2400" spc="10">
                <a:solidFill>
                  <a:srgbClr val="231F20"/>
                </a:solidFill>
                <a:latin typeface="Lato" panose="020F0502020204030203" pitchFamily="34" charset="0"/>
                <a:cs typeface="Arial"/>
              </a:rPr>
              <a:t>La empresa se concentra en su </a:t>
            </a:r>
            <a:r>
              <a:rPr lang="es-ES" sz="2400" spc="10" err="1">
                <a:solidFill>
                  <a:srgbClr val="F79434"/>
                </a:solidFill>
                <a:latin typeface="Lato" panose="020F0502020204030203" pitchFamily="34" charset="0"/>
                <a:cs typeface="Arial"/>
              </a:rPr>
              <a:t>Know</a:t>
            </a:r>
            <a:r>
              <a:rPr lang="es-ES" sz="2400" spc="10">
                <a:solidFill>
                  <a:srgbClr val="F79434"/>
                </a:solidFill>
                <a:latin typeface="Lato" panose="020F0502020204030203" pitchFamily="34" charset="0"/>
                <a:cs typeface="Arial"/>
              </a:rPr>
              <a:t> </a:t>
            </a:r>
            <a:r>
              <a:rPr lang="es-ES" sz="2400" spc="10" err="1">
                <a:solidFill>
                  <a:srgbClr val="F79434"/>
                </a:solidFill>
                <a:latin typeface="Lato" panose="020F0502020204030203" pitchFamily="34" charset="0"/>
                <a:cs typeface="Arial"/>
              </a:rPr>
              <a:t>How</a:t>
            </a:r>
            <a:r>
              <a:rPr lang="es-ES" sz="2400" spc="10">
                <a:solidFill>
                  <a:srgbClr val="231F20"/>
                </a:solidFill>
                <a:latin typeface="Lato" panose="020F0502020204030203" pitchFamily="34" charset="0"/>
                <a:cs typeface="Arial"/>
              </a:rPr>
              <a:t>.</a:t>
            </a:r>
            <a:endParaRPr lang="es-ES" sz="2400">
              <a:latin typeface="Lato" panose="020F0502020204030203" pitchFamily="34" charset="0"/>
              <a:cs typeface="Arial"/>
            </a:endParaRPr>
          </a:p>
        </p:txBody>
      </p:sp>
      <p:sp>
        <p:nvSpPr>
          <p:cNvPr id="12" name="text 1"/>
          <p:cNvSpPr txBox="1"/>
          <p:nvPr/>
        </p:nvSpPr>
        <p:spPr>
          <a:xfrm>
            <a:off x="8639299" y="9503450"/>
            <a:ext cx="9601200" cy="738664"/>
          </a:xfrm>
          <a:prstGeom prst="rect">
            <a:avLst/>
          </a:prstGeom>
        </p:spPr>
        <p:txBody>
          <a:bodyPr vert="horz" wrap="square" lIns="0" tIns="0" rIns="0" bIns="0" rtlCol="0">
            <a:spAutoFit/>
          </a:bodyPr>
          <a:lstStyle/>
          <a:p>
            <a:pPr marL="0">
              <a:lnSpc>
                <a:spcPct val="100000"/>
              </a:lnSpc>
            </a:pPr>
            <a:r>
              <a:rPr lang="es-ES" sz="2400" spc="10">
                <a:solidFill>
                  <a:srgbClr val="231F20"/>
                </a:solidFill>
                <a:latin typeface="Lato" panose="020F0502020204030203" pitchFamily="34" charset="0"/>
                <a:cs typeface="Arial"/>
              </a:rPr>
              <a:t>Recursos </a:t>
            </a:r>
            <a:r>
              <a:rPr lang="es-ES" sz="2400" spc="10">
                <a:solidFill>
                  <a:srgbClr val="F79434"/>
                </a:solidFill>
                <a:latin typeface="Lato" panose="020F0502020204030203" pitchFamily="34" charset="0"/>
                <a:cs typeface="Arial"/>
              </a:rPr>
              <a:t>profesionales adaptados</a:t>
            </a:r>
            <a:r>
              <a:rPr lang="es-ES" sz="2400" spc="10">
                <a:solidFill>
                  <a:srgbClr val="231F20"/>
                </a:solidFill>
                <a:latin typeface="Lato" panose="020F0502020204030203" pitchFamily="34" charset="0"/>
                <a:cs typeface="Arial"/>
              </a:rPr>
              <a:t> a nuevas tecnologías y a las necesidades de</a:t>
            </a:r>
            <a:r>
              <a:rPr lang="es-ES" sz="2400">
                <a:latin typeface="Lato" panose="020F0502020204030203" pitchFamily="34" charset="0"/>
                <a:cs typeface="Arial"/>
              </a:rPr>
              <a:t> </a:t>
            </a:r>
            <a:r>
              <a:rPr lang="es-ES" sz="2400" spc="10">
                <a:solidFill>
                  <a:srgbClr val="231F20"/>
                </a:solidFill>
                <a:latin typeface="Lato" panose="020F0502020204030203" pitchFamily="34" charset="0"/>
                <a:cs typeface="Arial"/>
              </a:rPr>
              <a:t>su mercado.</a:t>
            </a:r>
            <a:endParaRPr lang="es-ES" sz="2400">
              <a:latin typeface="Lato" panose="020F0502020204030203" pitchFamily="34" charset="0"/>
              <a:cs typeface="Arial"/>
            </a:endParaRPr>
          </a:p>
        </p:txBody>
      </p:sp>
      <p:sp>
        <p:nvSpPr>
          <p:cNvPr id="100" name="object 100"/>
          <p:cNvSpPr/>
          <p:nvPr/>
        </p:nvSpPr>
        <p:spPr>
          <a:xfrm>
            <a:off x="7899837" y="3913381"/>
            <a:ext cx="63500" cy="6086310"/>
          </a:xfrm>
          <a:custGeom>
            <a:avLst/>
            <a:gdLst/>
            <a:ahLst/>
            <a:cxnLst/>
            <a:rect l="l" t="t" r="r" b="b"/>
            <a:pathLst>
              <a:path w="63500" h="6086310">
                <a:moveTo>
                  <a:pt x="31750" y="31750"/>
                </a:moveTo>
                <a:lnTo>
                  <a:pt x="31750" y="6054561"/>
                </a:lnTo>
              </a:path>
            </a:pathLst>
          </a:custGeom>
          <a:ln w="63500">
            <a:solidFill>
              <a:srgbClr val="737476"/>
            </a:solidFill>
          </a:ln>
        </p:spPr>
        <p:txBody>
          <a:bodyPr wrap="square" lIns="0" tIns="0" rIns="0" bIns="0" rtlCol="0">
            <a:noAutofit/>
          </a:bodyPr>
          <a:lstStyle/>
          <a:p>
            <a:endParaRPr lang="es-ES"/>
          </a:p>
        </p:txBody>
      </p:sp>
      <p:sp>
        <p:nvSpPr>
          <p:cNvPr id="14" name="CuadroTexto 13"/>
          <p:cNvSpPr txBox="1"/>
          <p:nvPr/>
        </p:nvSpPr>
        <p:spPr>
          <a:xfrm>
            <a:off x="1038808" y="4358738"/>
            <a:ext cx="5965769" cy="5262979"/>
          </a:xfrm>
          <a:prstGeom prst="rect">
            <a:avLst/>
          </a:prstGeom>
          <a:noFill/>
        </p:spPr>
        <p:txBody>
          <a:bodyPr wrap="square" rtlCol="0">
            <a:spAutoFit/>
          </a:bodyPr>
          <a:lstStyle/>
          <a:p>
            <a:pPr algn="just"/>
            <a:r>
              <a:rPr lang="es-ES" sz="2400" spc="10">
                <a:solidFill>
                  <a:srgbClr val="231F20"/>
                </a:solidFill>
                <a:latin typeface="Lato" panose="020F0502020204030203" pitchFamily="34" charset="0"/>
                <a:cs typeface="Arial"/>
              </a:rPr>
              <a:t>En SmartHC, somos conscientes de la necesidad</a:t>
            </a:r>
            <a:r>
              <a:rPr lang="es-ES" sz="2400">
                <a:latin typeface="Lato" panose="020F0502020204030203" pitchFamily="34" charset="0"/>
                <a:cs typeface="Arial"/>
              </a:rPr>
              <a:t> </a:t>
            </a:r>
            <a:r>
              <a:rPr lang="es-ES" sz="2400" spc="10">
                <a:solidFill>
                  <a:srgbClr val="231F20"/>
                </a:solidFill>
                <a:latin typeface="Lato" panose="020F0502020204030203" pitchFamily="34" charset="0"/>
                <a:cs typeface="Arial"/>
              </a:rPr>
              <a:t>que tienen las empresas de tener personal especializado sin entrar en grandes gastos extras.</a:t>
            </a:r>
          </a:p>
          <a:p>
            <a:pPr algn="just"/>
            <a:endParaRPr lang="es-ES" sz="2400" spc="10">
              <a:solidFill>
                <a:srgbClr val="231F20"/>
              </a:solidFill>
              <a:latin typeface="Lato" panose="020F0502020204030203" pitchFamily="34" charset="0"/>
              <a:cs typeface="Arial"/>
            </a:endParaRPr>
          </a:p>
          <a:p>
            <a:pPr algn="just"/>
            <a:r>
              <a:rPr lang="es-ES" sz="2400">
                <a:latin typeface="Lato" panose="020F0502020204030203" pitchFamily="34" charset="0"/>
                <a:cs typeface="Arial"/>
              </a:rPr>
              <a:t>Trabajamos con recursos profesionales propios, los cuales cuentan con capacitaciones constantes en nuevas tecnologías.</a:t>
            </a:r>
          </a:p>
          <a:p>
            <a:pPr algn="just"/>
            <a:endParaRPr lang="es-ES" sz="2400">
              <a:latin typeface="Lato" panose="020F0502020204030203" pitchFamily="34" charset="0"/>
              <a:cs typeface="Arial"/>
            </a:endParaRPr>
          </a:p>
          <a:p>
            <a:pPr algn="just"/>
            <a:r>
              <a:rPr lang="es-ES" sz="2400">
                <a:latin typeface="Lato" panose="020F0502020204030203" pitchFamily="34" charset="0"/>
                <a:cs typeface="Arial"/>
              </a:rPr>
              <a:t>Encaminados por esta exitosa modalidad, la cual ha demostrado ser una de las áreas de negocio con más movimiento, no solo en nuestra empresa, sino a nivel mundial.</a:t>
            </a:r>
          </a:p>
          <a:p>
            <a:endParaRPr lang="es-ES" sz="2400"/>
          </a:p>
        </p:txBody>
      </p:sp>
      <p:sp>
        <p:nvSpPr>
          <p:cNvPr id="15" name="CuadroTexto 14"/>
          <p:cNvSpPr txBox="1"/>
          <p:nvPr/>
        </p:nvSpPr>
        <p:spPr>
          <a:xfrm>
            <a:off x="8545494" y="3886033"/>
            <a:ext cx="10373816" cy="1569660"/>
          </a:xfrm>
          <a:prstGeom prst="rect">
            <a:avLst/>
          </a:prstGeom>
          <a:noFill/>
        </p:spPr>
        <p:txBody>
          <a:bodyPr wrap="square" rtlCol="0">
            <a:spAutoFit/>
          </a:bodyPr>
          <a:lstStyle/>
          <a:p>
            <a:pPr algn="just"/>
            <a:r>
              <a:rPr lang="es-ES" sz="2400" spc="10">
                <a:solidFill>
                  <a:srgbClr val="231F20"/>
                </a:solidFill>
                <a:latin typeface="Lato" panose="020F0502020204030203" pitchFamily="34" charset="0"/>
                <a:cs typeface="Arial"/>
              </a:rPr>
              <a:t>Son múltiples los </a:t>
            </a:r>
            <a:r>
              <a:rPr lang="es-ES" sz="2400" spc="10" err="1">
                <a:solidFill>
                  <a:srgbClr val="231F20"/>
                </a:solidFill>
                <a:latin typeface="Lato" panose="020F0502020204030203" pitchFamily="34" charset="0"/>
                <a:cs typeface="Arial"/>
              </a:rPr>
              <a:t>beneﬁcios</a:t>
            </a:r>
            <a:r>
              <a:rPr lang="es-ES" sz="2400" spc="10">
                <a:solidFill>
                  <a:srgbClr val="231F20"/>
                </a:solidFill>
                <a:latin typeface="Lato" panose="020F0502020204030203" pitchFamily="34" charset="0"/>
                <a:cs typeface="Arial"/>
              </a:rPr>
              <a:t> de un </a:t>
            </a:r>
            <a:r>
              <a:rPr lang="es-ES" sz="2400" spc="10">
                <a:solidFill>
                  <a:srgbClr val="F79434"/>
                </a:solidFill>
                <a:latin typeface="Lato" panose="020F0502020204030203" pitchFamily="34" charset="0"/>
                <a:cs typeface="Arial"/>
              </a:rPr>
              <a:t>servicio </a:t>
            </a:r>
            <a:r>
              <a:rPr lang="es-ES" sz="2400" spc="10" err="1">
                <a:solidFill>
                  <a:srgbClr val="F79434"/>
                </a:solidFill>
                <a:latin typeface="Lato" panose="020F0502020204030203" pitchFamily="34" charset="0"/>
                <a:cs typeface="Arial"/>
              </a:rPr>
              <a:t>outsourcing</a:t>
            </a:r>
            <a:r>
              <a:rPr lang="es-ES" sz="2400" spc="10">
                <a:solidFill>
                  <a:srgbClr val="231F20"/>
                </a:solidFill>
                <a:latin typeface="Lato" panose="020F0502020204030203" pitchFamily="34" charset="0"/>
                <a:cs typeface="Arial"/>
              </a:rPr>
              <a:t>, entre ellos el ahorro</a:t>
            </a:r>
            <a:r>
              <a:rPr lang="es-ES" sz="2400">
                <a:latin typeface="Lato" panose="020F0502020204030203" pitchFamily="34" charset="0"/>
                <a:cs typeface="Arial"/>
              </a:rPr>
              <a:t> </a:t>
            </a:r>
            <a:r>
              <a:rPr lang="es-ES" sz="2400" spc="10">
                <a:solidFill>
                  <a:srgbClr val="231F20"/>
                </a:solidFill>
                <a:latin typeface="Lato" panose="020F0502020204030203" pitchFamily="34" charset="0"/>
                <a:cs typeface="Arial"/>
              </a:rPr>
              <a:t>de tiempo y dinero. Pero lo más destacado de este servicio es el valor añadido que adquiere la compañía, profesionalizando los productos y servicios.</a:t>
            </a:r>
            <a:endParaRPr lang="es-ES" sz="2400">
              <a:latin typeface="Lato" panose="020F0502020204030203" pitchFamily="34" charset="0"/>
              <a:cs typeface="Arial"/>
            </a:endParaRPr>
          </a:p>
          <a:p>
            <a:endParaRPr lang="es-ES" sz="2400"/>
          </a:p>
        </p:txBody>
      </p:sp>
      <p:sp>
        <p:nvSpPr>
          <p:cNvPr id="16" name="CuadroTexto 15"/>
          <p:cNvSpPr txBox="1"/>
          <p:nvPr/>
        </p:nvSpPr>
        <p:spPr>
          <a:xfrm>
            <a:off x="8545494" y="8433225"/>
            <a:ext cx="10504092" cy="1200329"/>
          </a:xfrm>
          <a:prstGeom prst="rect">
            <a:avLst/>
          </a:prstGeom>
          <a:noFill/>
        </p:spPr>
        <p:txBody>
          <a:bodyPr wrap="square" rtlCol="0">
            <a:spAutoFit/>
          </a:bodyPr>
          <a:lstStyle/>
          <a:p>
            <a:pPr algn="just"/>
            <a:r>
              <a:rPr lang="es-ES" sz="2400" spc="10">
                <a:solidFill>
                  <a:srgbClr val="231F20"/>
                </a:solidFill>
                <a:latin typeface="Lato" panose="020F0502020204030203" pitchFamily="34" charset="0"/>
                <a:cs typeface="Arial"/>
              </a:rPr>
              <a:t>Permite a la empresa poseer la </a:t>
            </a:r>
            <a:r>
              <a:rPr lang="es-ES" sz="2400" spc="10">
                <a:solidFill>
                  <a:srgbClr val="F79434"/>
                </a:solidFill>
                <a:latin typeface="Lato" panose="020F0502020204030203" pitchFamily="34" charset="0"/>
                <a:cs typeface="Arial"/>
              </a:rPr>
              <a:t>tecnología más avanzada</a:t>
            </a:r>
            <a:r>
              <a:rPr lang="es-ES" sz="2400" spc="10">
                <a:solidFill>
                  <a:srgbClr val="231F20"/>
                </a:solidFill>
                <a:latin typeface="Lato" panose="020F0502020204030203" pitchFamily="34" charset="0"/>
                <a:cs typeface="Arial"/>
              </a:rPr>
              <a:t>, sin la necesidad de</a:t>
            </a:r>
            <a:r>
              <a:rPr lang="es-ES" sz="2400">
                <a:latin typeface="Lato" panose="020F0502020204030203" pitchFamily="34" charset="0"/>
                <a:cs typeface="Arial"/>
              </a:rPr>
              <a:t> </a:t>
            </a:r>
            <a:r>
              <a:rPr lang="es-ES" sz="2400" spc="10">
                <a:solidFill>
                  <a:srgbClr val="231F20"/>
                </a:solidFill>
                <a:latin typeface="Lato" panose="020F0502020204030203" pitchFamily="34" charset="0"/>
                <a:cs typeface="Arial"/>
              </a:rPr>
              <a:t>entrenar personal de la organización.</a:t>
            </a:r>
            <a:endParaRPr lang="es-ES" sz="2400">
              <a:latin typeface="Lato" panose="020F0502020204030203" pitchFamily="34" charset="0"/>
              <a:cs typeface="Arial"/>
            </a:endParaRPr>
          </a:p>
          <a:p>
            <a:endParaRPr lang="es-E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68" y="0"/>
            <a:ext cx="20099972" cy="11322050"/>
          </a:xfrm>
          <a:prstGeom prst="rect">
            <a:avLst/>
          </a:prstGeom>
        </p:spPr>
      </p:pic>
      <p:pic>
        <p:nvPicPr>
          <p:cNvPr id="5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106006" cy="15638"/>
          </a:xfrm>
          <a:prstGeom prst="rect">
            <a:avLst/>
          </a:prstGeom>
        </p:spPr>
      </p:pic>
      <p:pic>
        <p:nvPicPr>
          <p:cNvPr id="5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1774" y="9954809"/>
            <a:ext cx="3472020" cy="1367241"/>
          </a:xfrm>
          <a:prstGeom prst="rect">
            <a:avLst/>
          </a:prstGeom>
        </p:spPr>
      </p:pic>
      <p:sp>
        <p:nvSpPr>
          <p:cNvPr id="2" name="text 1"/>
          <p:cNvSpPr txBox="1"/>
          <p:nvPr/>
        </p:nvSpPr>
        <p:spPr>
          <a:xfrm>
            <a:off x="15591954" y="939179"/>
            <a:ext cx="3569247" cy="992579"/>
          </a:xfrm>
          <a:prstGeom prst="rect">
            <a:avLst/>
          </a:prstGeom>
        </p:spPr>
        <p:txBody>
          <a:bodyPr vert="horz" wrap="none" lIns="0" tIns="0" rIns="0" bIns="0" rtlCol="0">
            <a:spAutoFit/>
          </a:bodyPr>
          <a:lstStyle/>
          <a:p>
            <a:pPr marL="0">
              <a:lnSpc>
                <a:spcPct val="100000"/>
              </a:lnSpc>
            </a:pPr>
            <a:r>
              <a:rPr sz="6450" b="1" spc="10">
                <a:solidFill>
                  <a:srgbClr val="484D50"/>
                </a:solidFill>
                <a:latin typeface="Lato" panose="020F0502020204030203" pitchFamily="34" charset="0"/>
                <a:cs typeface="Arial"/>
              </a:rPr>
              <a:t>IT COMO</a:t>
            </a:r>
            <a:endParaRPr sz="6450" b="1">
              <a:latin typeface="Lato" panose="020F0502020204030203" pitchFamily="34" charset="0"/>
              <a:cs typeface="Arial"/>
            </a:endParaRPr>
          </a:p>
        </p:txBody>
      </p:sp>
      <p:sp>
        <p:nvSpPr>
          <p:cNvPr id="3" name="text 1"/>
          <p:cNvSpPr txBox="1"/>
          <p:nvPr/>
        </p:nvSpPr>
        <p:spPr>
          <a:xfrm>
            <a:off x="15301339" y="1719663"/>
            <a:ext cx="3868688" cy="1021690"/>
          </a:xfrm>
          <a:prstGeom prst="rect">
            <a:avLst/>
          </a:prstGeom>
        </p:spPr>
        <p:txBody>
          <a:bodyPr vert="horz" wrap="none" lIns="0" tIns="0" rIns="0" bIns="0" rtlCol="0">
            <a:spAutoFit/>
          </a:bodyPr>
          <a:lstStyle/>
          <a:p>
            <a:pPr marL="0">
              <a:lnSpc>
                <a:spcPct val="100000"/>
              </a:lnSpc>
            </a:pPr>
            <a:r>
              <a:rPr sz="6639" b="1" spc="10">
                <a:solidFill>
                  <a:srgbClr val="484D50"/>
                </a:solidFill>
                <a:latin typeface="Lato" panose="020F0502020204030203" pitchFamily="34" charset="0"/>
                <a:cs typeface="Arial"/>
              </a:rPr>
              <a:t>SERVICIO</a:t>
            </a:r>
            <a:endParaRPr sz="6600" b="1">
              <a:latin typeface="Lato" panose="020F0502020204030203" pitchFamily="34" charset="0"/>
              <a:cs typeface="Arial"/>
            </a:endParaRPr>
          </a:p>
        </p:txBody>
      </p:sp>
      <p:sp>
        <p:nvSpPr>
          <p:cNvPr id="5" name="object 5"/>
          <p:cNvSpPr/>
          <p:nvPr/>
        </p:nvSpPr>
        <p:spPr>
          <a:xfrm>
            <a:off x="19446644" y="827103"/>
            <a:ext cx="76200" cy="1912442"/>
          </a:xfrm>
          <a:custGeom>
            <a:avLst/>
            <a:gdLst/>
            <a:ahLst/>
            <a:cxnLst/>
            <a:rect l="l" t="t" r="r" b="b"/>
            <a:pathLst>
              <a:path w="76200" h="1912442">
                <a:moveTo>
                  <a:pt x="38100" y="38100"/>
                </a:moveTo>
                <a:lnTo>
                  <a:pt x="38100" y="1874342"/>
                </a:lnTo>
              </a:path>
            </a:pathLst>
          </a:custGeom>
          <a:ln w="76200">
            <a:solidFill>
              <a:srgbClr val="525759"/>
            </a:solidFill>
          </a:ln>
        </p:spPr>
        <p:txBody>
          <a:bodyPr wrap="square" lIns="0" tIns="0" rIns="0" bIns="0" rtlCol="0">
            <a:noAutofit/>
          </a:bodyPr>
          <a:lstStyle/>
          <a:p>
            <a:endParaRPr/>
          </a:p>
        </p:txBody>
      </p:sp>
      <p:sp>
        <p:nvSpPr>
          <p:cNvPr id="6" name="object 6"/>
          <p:cNvSpPr/>
          <p:nvPr/>
        </p:nvSpPr>
        <p:spPr>
          <a:xfrm>
            <a:off x="9701004" y="4982328"/>
            <a:ext cx="3297847" cy="1499502"/>
          </a:xfrm>
          <a:custGeom>
            <a:avLst/>
            <a:gdLst/>
            <a:ahLst/>
            <a:cxnLst/>
            <a:rect l="l" t="t" r="r" b="b"/>
            <a:pathLst>
              <a:path w="3297847" h="1499502">
                <a:moveTo>
                  <a:pt x="3048000" y="0"/>
                </a:moveTo>
                <a:lnTo>
                  <a:pt x="249834" y="0"/>
                </a:lnTo>
                <a:lnTo>
                  <a:pt x="204927" y="4026"/>
                </a:lnTo>
                <a:lnTo>
                  <a:pt x="162661" y="15633"/>
                </a:lnTo>
                <a:lnTo>
                  <a:pt x="123749" y="34125"/>
                </a:lnTo>
                <a:lnTo>
                  <a:pt x="88874" y="58775"/>
                </a:lnTo>
                <a:lnTo>
                  <a:pt x="58763" y="88900"/>
                </a:lnTo>
                <a:lnTo>
                  <a:pt x="34112" y="123774"/>
                </a:lnTo>
                <a:lnTo>
                  <a:pt x="15634" y="162712"/>
                </a:lnTo>
                <a:lnTo>
                  <a:pt x="4026" y="204990"/>
                </a:lnTo>
                <a:lnTo>
                  <a:pt x="0" y="249923"/>
                </a:lnTo>
                <a:lnTo>
                  <a:pt x="0" y="1249591"/>
                </a:lnTo>
                <a:lnTo>
                  <a:pt x="4026" y="1294511"/>
                </a:lnTo>
                <a:lnTo>
                  <a:pt x="15634" y="1336789"/>
                </a:lnTo>
                <a:lnTo>
                  <a:pt x="34112" y="1375727"/>
                </a:lnTo>
                <a:lnTo>
                  <a:pt x="58763" y="1410614"/>
                </a:lnTo>
                <a:lnTo>
                  <a:pt x="88874" y="1440726"/>
                </a:lnTo>
                <a:lnTo>
                  <a:pt x="123749" y="1465389"/>
                </a:lnTo>
                <a:lnTo>
                  <a:pt x="162661" y="1483868"/>
                </a:lnTo>
                <a:lnTo>
                  <a:pt x="204927" y="1495476"/>
                </a:lnTo>
                <a:lnTo>
                  <a:pt x="249834" y="1499502"/>
                </a:lnTo>
                <a:lnTo>
                  <a:pt x="3048000" y="1499502"/>
                </a:lnTo>
                <a:lnTo>
                  <a:pt x="3092907" y="1495476"/>
                </a:lnTo>
                <a:lnTo>
                  <a:pt x="3135185" y="1483868"/>
                </a:lnTo>
                <a:lnTo>
                  <a:pt x="3174098" y="1465389"/>
                </a:lnTo>
                <a:lnTo>
                  <a:pt x="3208972" y="1440726"/>
                </a:lnTo>
                <a:lnTo>
                  <a:pt x="3239084" y="1410614"/>
                </a:lnTo>
                <a:lnTo>
                  <a:pt x="3263735" y="1375727"/>
                </a:lnTo>
                <a:lnTo>
                  <a:pt x="3282214" y="1336789"/>
                </a:lnTo>
                <a:lnTo>
                  <a:pt x="3293821" y="1294511"/>
                </a:lnTo>
                <a:lnTo>
                  <a:pt x="3297847" y="1249591"/>
                </a:lnTo>
                <a:lnTo>
                  <a:pt x="3297847" y="249923"/>
                </a:lnTo>
                <a:lnTo>
                  <a:pt x="3293821" y="204990"/>
                </a:lnTo>
                <a:lnTo>
                  <a:pt x="3282214" y="162712"/>
                </a:lnTo>
                <a:lnTo>
                  <a:pt x="3263735" y="123774"/>
                </a:lnTo>
                <a:lnTo>
                  <a:pt x="3239084" y="88900"/>
                </a:lnTo>
                <a:lnTo>
                  <a:pt x="3208972" y="58775"/>
                </a:lnTo>
                <a:lnTo>
                  <a:pt x="3174098" y="34125"/>
                </a:lnTo>
                <a:lnTo>
                  <a:pt x="3135185" y="15633"/>
                </a:lnTo>
                <a:lnTo>
                  <a:pt x="3092907" y="4026"/>
                </a:lnTo>
                <a:close/>
              </a:path>
            </a:pathLst>
          </a:custGeom>
          <a:solidFill>
            <a:srgbClr val="F68D3E"/>
          </a:solidFill>
        </p:spPr>
        <p:txBody>
          <a:bodyPr wrap="square" lIns="0" tIns="0" rIns="0" bIns="0" rtlCol="0">
            <a:noAutofit/>
          </a:bodyPr>
          <a:lstStyle/>
          <a:p>
            <a:endParaRPr/>
          </a:p>
        </p:txBody>
      </p:sp>
      <p:sp>
        <p:nvSpPr>
          <p:cNvPr id="7" name="object 7"/>
          <p:cNvSpPr/>
          <p:nvPr/>
        </p:nvSpPr>
        <p:spPr>
          <a:xfrm>
            <a:off x="13791278" y="4979432"/>
            <a:ext cx="3296004" cy="1505293"/>
          </a:xfrm>
          <a:custGeom>
            <a:avLst/>
            <a:gdLst/>
            <a:ahLst/>
            <a:cxnLst/>
            <a:rect l="l" t="t" r="r" b="b"/>
            <a:pathLst>
              <a:path w="3296004" h="1505293">
                <a:moveTo>
                  <a:pt x="3045016" y="0"/>
                </a:moveTo>
                <a:lnTo>
                  <a:pt x="250977" y="0"/>
                </a:lnTo>
                <a:lnTo>
                  <a:pt x="205868" y="4039"/>
                </a:lnTo>
                <a:lnTo>
                  <a:pt x="163397" y="15697"/>
                </a:lnTo>
                <a:lnTo>
                  <a:pt x="124307" y="34252"/>
                </a:lnTo>
                <a:lnTo>
                  <a:pt x="89269" y="59004"/>
                </a:lnTo>
                <a:lnTo>
                  <a:pt x="59016" y="89243"/>
                </a:lnTo>
                <a:lnTo>
                  <a:pt x="34264" y="124257"/>
                </a:lnTo>
                <a:lnTo>
                  <a:pt x="15696" y="163348"/>
                </a:lnTo>
                <a:lnTo>
                  <a:pt x="4038" y="205791"/>
                </a:lnTo>
                <a:lnTo>
                  <a:pt x="0" y="250889"/>
                </a:lnTo>
                <a:lnTo>
                  <a:pt x="0" y="1254405"/>
                </a:lnTo>
                <a:lnTo>
                  <a:pt x="4038" y="1299502"/>
                </a:lnTo>
                <a:lnTo>
                  <a:pt x="15696" y="1341946"/>
                </a:lnTo>
                <a:lnTo>
                  <a:pt x="34264" y="1381036"/>
                </a:lnTo>
                <a:lnTo>
                  <a:pt x="59016" y="1416050"/>
                </a:lnTo>
                <a:lnTo>
                  <a:pt x="89269" y="1446289"/>
                </a:lnTo>
                <a:lnTo>
                  <a:pt x="124307" y="1471041"/>
                </a:lnTo>
                <a:lnTo>
                  <a:pt x="163397" y="1489609"/>
                </a:lnTo>
                <a:lnTo>
                  <a:pt x="205868" y="1501254"/>
                </a:lnTo>
                <a:lnTo>
                  <a:pt x="250977" y="1505293"/>
                </a:lnTo>
                <a:lnTo>
                  <a:pt x="3045016" y="1505293"/>
                </a:lnTo>
                <a:lnTo>
                  <a:pt x="3090126" y="1501254"/>
                </a:lnTo>
                <a:lnTo>
                  <a:pt x="3132594" y="1489609"/>
                </a:lnTo>
                <a:lnTo>
                  <a:pt x="3171698" y="1471041"/>
                </a:lnTo>
                <a:lnTo>
                  <a:pt x="3206724" y="1446289"/>
                </a:lnTo>
                <a:lnTo>
                  <a:pt x="3236976" y="1416050"/>
                </a:lnTo>
                <a:lnTo>
                  <a:pt x="3261728" y="1381036"/>
                </a:lnTo>
                <a:lnTo>
                  <a:pt x="3280296" y="1341946"/>
                </a:lnTo>
                <a:lnTo>
                  <a:pt x="3291954" y="1299502"/>
                </a:lnTo>
                <a:lnTo>
                  <a:pt x="3296004" y="1254405"/>
                </a:lnTo>
                <a:lnTo>
                  <a:pt x="3296004" y="250889"/>
                </a:lnTo>
                <a:lnTo>
                  <a:pt x="3291954" y="205791"/>
                </a:lnTo>
                <a:lnTo>
                  <a:pt x="3280296" y="163348"/>
                </a:lnTo>
                <a:lnTo>
                  <a:pt x="3261728" y="124257"/>
                </a:lnTo>
                <a:lnTo>
                  <a:pt x="3236976" y="89243"/>
                </a:lnTo>
                <a:lnTo>
                  <a:pt x="3206724" y="59004"/>
                </a:lnTo>
                <a:lnTo>
                  <a:pt x="3171698" y="34252"/>
                </a:lnTo>
                <a:lnTo>
                  <a:pt x="3132594" y="15697"/>
                </a:lnTo>
                <a:lnTo>
                  <a:pt x="3090126" y="4039"/>
                </a:lnTo>
                <a:close/>
              </a:path>
            </a:pathLst>
          </a:custGeom>
          <a:solidFill>
            <a:srgbClr val="F68D3E"/>
          </a:solidFill>
        </p:spPr>
        <p:txBody>
          <a:bodyPr wrap="square" lIns="0" tIns="0" rIns="0" bIns="0" rtlCol="0">
            <a:noAutofit/>
          </a:bodyPr>
          <a:lstStyle/>
          <a:p>
            <a:endParaRPr/>
          </a:p>
        </p:txBody>
      </p:sp>
      <p:sp>
        <p:nvSpPr>
          <p:cNvPr id="8" name="object 8"/>
          <p:cNvSpPr/>
          <p:nvPr/>
        </p:nvSpPr>
        <p:spPr>
          <a:xfrm>
            <a:off x="1473572" y="5013472"/>
            <a:ext cx="3296005" cy="1505293"/>
          </a:xfrm>
          <a:custGeom>
            <a:avLst/>
            <a:gdLst/>
            <a:ahLst/>
            <a:cxnLst/>
            <a:rect l="l" t="t" r="r" b="b"/>
            <a:pathLst>
              <a:path w="3296005" h="1505293">
                <a:moveTo>
                  <a:pt x="3045016" y="0"/>
                </a:moveTo>
                <a:lnTo>
                  <a:pt x="250977" y="0"/>
                </a:lnTo>
                <a:lnTo>
                  <a:pt x="205867" y="4039"/>
                </a:lnTo>
                <a:lnTo>
                  <a:pt x="163398" y="15697"/>
                </a:lnTo>
                <a:lnTo>
                  <a:pt x="124307" y="34252"/>
                </a:lnTo>
                <a:lnTo>
                  <a:pt x="89268" y="59004"/>
                </a:lnTo>
                <a:lnTo>
                  <a:pt x="59017" y="89243"/>
                </a:lnTo>
                <a:lnTo>
                  <a:pt x="34264" y="124257"/>
                </a:lnTo>
                <a:lnTo>
                  <a:pt x="15697" y="163347"/>
                </a:lnTo>
                <a:lnTo>
                  <a:pt x="4038" y="205791"/>
                </a:lnTo>
                <a:lnTo>
                  <a:pt x="0" y="250889"/>
                </a:lnTo>
                <a:lnTo>
                  <a:pt x="0" y="1254404"/>
                </a:lnTo>
                <a:lnTo>
                  <a:pt x="4038" y="1299502"/>
                </a:lnTo>
                <a:lnTo>
                  <a:pt x="15697" y="1341946"/>
                </a:lnTo>
                <a:lnTo>
                  <a:pt x="34264" y="1381036"/>
                </a:lnTo>
                <a:lnTo>
                  <a:pt x="59017" y="1416050"/>
                </a:lnTo>
                <a:lnTo>
                  <a:pt x="89268" y="1446288"/>
                </a:lnTo>
                <a:lnTo>
                  <a:pt x="124307" y="1471041"/>
                </a:lnTo>
                <a:lnTo>
                  <a:pt x="163398" y="1489608"/>
                </a:lnTo>
                <a:lnTo>
                  <a:pt x="205867" y="1501254"/>
                </a:lnTo>
                <a:lnTo>
                  <a:pt x="250977" y="1505293"/>
                </a:lnTo>
                <a:lnTo>
                  <a:pt x="3045016" y="1505293"/>
                </a:lnTo>
                <a:lnTo>
                  <a:pt x="3090126" y="1501254"/>
                </a:lnTo>
                <a:lnTo>
                  <a:pt x="3132595" y="1489608"/>
                </a:lnTo>
                <a:lnTo>
                  <a:pt x="3171698" y="1471041"/>
                </a:lnTo>
                <a:lnTo>
                  <a:pt x="3206725" y="1446288"/>
                </a:lnTo>
                <a:lnTo>
                  <a:pt x="3236976" y="1416050"/>
                </a:lnTo>
                <a:lnTo>
                  <a:pt x="3261741" y="1381036"/>
                </a:lnTo>
                <a:lnTo>
                  <a:pt x="3280296" y="1341946"/>
                </a:lnTo>
                <a:lnTo>
                  <a:pt x="3291954" y="1299502"/>
                </a:lnTo>
                <a:lnTo>
                  <a:pt x="3296006" y="1254404"/>
                </a:lnTo>
                <a:lnTo>
                  <a:pt x="3296006" y="250889"/>
                </a:lnTo>
                <a:lnTo>
                  <a:pt x="3291954" y="205791"/>
                </a:lnTo>
                <a:lnTo>
                  <a:pt x="3280296" y="163347"/>
                </a:lnTo>
                <a:lnTo>
                  <a:pt x="3261741" y="124257"/>
                </a:lnTo>
                <a:lnTo>
                  <a:pt x="3236976" y="89243"/>
                </a:lnTo>
                <a:lnTo>
                  <a:pt x="3206725" y="59004"/>
                </a:lnTo>
                <a:lnTo>
                  <a:pt x="3171698" y="34252"/>
                </a:lnTo>
                <a:lnTo>
                  <a:pt x="3132595" y="15697"/>
                </a:lnTo>
                <a:lnTo>
                  <a:pt x="3090126" y="4039"/>
                </a:lnTo>
                <a:close/>
              </a:path>
            </a:pathLst>
          </a:custGeom>
          <a:solidFill>
            <a:srgbClr val="F68D3E"/>
          </a:solidFill>
        </p:spPr>
        <p:txBody>
          <a:bodyPr wrap="square" lIns="0" tIns="0" rIns="0" bIns="0" rtlCol="0">
            <a:noAutofit/>
          </a:bodyPr>
          <a:lstStyle/>
          <a:p>
            <a:endParaRPr/>
          </a:p>
        </p:txBody>
      </p:sp>
      <p:sp>
        <p:nvSpPr>
          <p:cNvPr id="9" name="object 9"/>
          <p:cNvSpPr/>
          <p:nvPr/>
        </p:nvSpPr>
        <p:spPr>
          <a:xfrm>
            <a:off x="5575868" y="4978669"/>
            <a:ext cx="3286862" cy="1506817"/>
          </a:xfrm>
          <a:custGeom>
            <a:avLst/>
            <a:gdLst/>
            <a:ahLst/>
            <a:cxnLst/>
            <a:rect l="l" t="t" r="r" b="b"/>
            <a:pathLst>
              <a:path w="3286862" h="1506817">
                <a:moveTo>
                  <a:pt x="3035909" y="0"/>
                </a:moveTo>
                <a:lnTo>
                  <a:pt x="250964" y="0"/>
                </a:lnTo>
                <a:lnTo>
                  <a:pt x="205854" y="4039"/>
                </a:lnTo>
                <a:lnTo>
                  <a:pt x="163398" y="15710"/>
                </a:lnTo>
                <a:lnTo>
                  <a:pt x="124295" y="34290"/>
                </a:lnTo>
                <a:lnTo>
                  <a:pt x="89268" y="59068"/>
                </a:lnTo>
                <a:lnTo>
                  <a:pt x="59029" y="89332"/>
                </a:lnTo>
                <a:lnTo>
                  <a:pt x="34264" y="124384"/>
                </a:lnTo>
                <a:lnTo>
                  <a:pt x="15709" y="163513"/>
                </a:lnTo>
                <a:lnTo>
                  <a:pt x="4051" y="206007"/>
                </a:lnTo>
                <a:lnTo>
                  <a:pt x="0" y="251143"/>
                </a:lnTo>
                <a:lnTo>
                  <a:pt x="0" y="1255675"/>
                </a:lnTo>
                <a:lnTo>
                  <a:pt x="4051" y="1300823"/>
                </a:lnTo>
                <a:lnTo>
                  <a:pt x="15709" y="1343305"/>
                </a:lnTo>
                <a:lnTo>
                  <a:pt x="34264" y="1382433"/>
                </a:lnTo>
                <a:lnTo>
                  <a:pt x="59029" y="1417485"/>
                </a:lnTo>
                <a:lnTo>
                  <a:pt x="89268" y="1447762"/>
                </a:lnTo>
                <a:lnTo>
                  <a:pt x="124295" y="1472527"/>
                </a:lnTo>
                <a:lnTo>
                  <a:pt x="163398" y="1491107"/>
                </a:lnTo>
                <a:lnTo>
                  <a:pt x="205854" y="1502779"/>
                </a:lnTo>
                <a:lnTo>
                  <a:pt x="250964" y="1506817"/>
                </a:lnTo>
                <a:lnTo>
                  <a:pt x="3035909" y="1506817"/>
                </a:lnTo>
                <a:lnTo>
                  <a:pt x="3081020" y="1502779"/>
                </a:lnTo>
                <a:lnTo>
                  <a:pt x="3123476" y="1491107"/>
                </a:lnTo>
                <a:lnTo>
                  <a:pt x="3162567" y="1472527"/>
                </a:lnTo>
                <a:lnTo>
                  <a:pt x="3197593" y="1447762"/>
                </a:lnTo>
                <a:lnTo>
                  <a:pt x="3227844" y="1417485"/>
                </a:lnTo>
                <a:lnTo>
                  <a:pt x="3252597" y="1382433"/>
                </a:lnTo>
                <a:lnTo>
                  <a:pt x="3271164" y="1343305"/>
                </a:lnTo>
                <a:lnTo>
                  <a:pt x="3282823" y="1300823"/>
                </a:lnTo>
                <a:lnTo>
                  <a:pt x="3286862" y="1255675"/>
                </a:lnTo>
                <a:lnTo>
                  <a:pt x="3286862" y="251143"/>
                </a:lnTo>
                <a:lnTo>
                  <a:pt x="3282823" y="206007"/>
                </a:lnTo>
                <a:lnTo>
                  <a:pt x="3271164" y="163513"/>
                </a:lnTo>
                <a:lnTo>
                  <a:pt x="3252597" y="124384"/>
                </a:lnTo>
                <a:lnTo>
                  <a:pt x="3227844" y="89332"/>
                </a:lnTo>
                <a:lnTo>
                  <a:pt x="3197593" y="59068"/>
                </a:lnTo>
                <a:lnTo>
                  <a:pt x="3162567" y="34290"/>
                </a:lnTo>
                <a:lnTo>
                  <a:pt x="3123476" y="15710"/>
                </a:lnTo>
                <a:lnTo>
                  <a:pt x="3081020" y="4039"/>
                </a:lnTo>
                <a:close/>
              </a:path>
            </a:pathLst>
          </a:custGeom>
          <a:solidFill>
            <a:srgbClr val="F68D3E"/>
          </a:solidFill>
        </p:spPr>
        <p:txBody>
          <a:bodyPr wrap="square" lIns="0" tIns="0" rIns="0" bIns="0" rtlCol="0">
            <a:noAutofit/>
          </a:bodyPr>
          <a:lstStyle/>
          <a:p>
            <a:endParaRPr/>
          </a:p>
        </p:txBody>
      </p:sp>
      <p:sp>
        <p:nvSpPr>
          <p:cNvPr id="10" name="object 10"/>
          <p:cNvSpPr/>
          <p:nvPr/>
        </p:nvSpPr>
        <p:spPr>
          <a:xfrm>
            <a:off x="13736219" y="7619465"/>
            <a:ext cx="3369411" cy="1674330"/>
          </a:xfrm>
          <a:custGeom>
            <a:avLst/>
            <a:gdLst/>
            <a:ahLst/>
            <a:cxnLst/>
            <a:rect l="l" t="t" r="r" b="b"/>
            <a:pathLst>
              <a:path w="3369411" h="1674330">
                <a:moveTo>
                  <a:pt x="3090291" y="0"/>
                </a:moveTo>
                <a:lnTo>
                  <a:pt x="279119" y="0"/>
                </a:lnTo>
                <a:lnTo>
                  <a:pt x="233845" y="3658"/>
                </a:lnTo>
                <a:lnTo>
                  <a:pt x="190894" y="14224"/>
                </a:lnTo>
                <a:lnTo>
                  <a:pt x="150850" y="31153"/>
                </a:lnTo>
                <a:lnTo>
                  <a:pt x="114274" y="53848"/>
                </a:lnTo>
                <a:lnTo>
                  <a:pt x="81750" y="81737"/>
                </a:lnTo>
                <a:lnTo>
                  <a:pt x="53848" y="114249"/>
                </a:lnTo>
                <a:lnTo>
                  <a:pt x="31153" y="150813"/>
                </a:lnTo>
                <a:lnTo>
                  <a:pt x="14224" y="190856"/>
                </a:lnTo>
                <a:lnTo>
                  <a:pt x="3645" y="233794"/>
                </a:lnTo>
                <a:lnTo>
                  <a:pt x="0" y="279057"/>
                </a:lnTo>
                <a:lnTo>
                  <a:pt x="0" y="1395273"/>
                </a:lnTo>
                <a:lnTo>
                  <a:pt x="3645" y="1440536"/>
                </a:lnTo>
                <a:lnTo>
                  <a:pt x="14224" y="1483487"/>
                </a:lnTo>
                <a:lnTo>
                  <a:pt x="31153" y="1523517"/>
                </a:lnTo>
                <a:lnTo>
                  <a:pt x="53848" y="1560081"/>
                </a:lnTo>
                <a:lnTo>
                  <a:pt x="81750" y="1592593"/>
                </a:lnTo>
                <a:lnTo>
                  <a:pt x="114274" y="1620495"/>
                </a:lnTo>
                <a:lnTo>
                  <a:pt x="150850" y="1643190"/>
                </a:lnTo>
                <a:lnTo>
                  <a:pt x="190894" y="1660106"/>
                </a:lnTo>
                <a:lnTo>
                  <a:pt x="233845" y="1670685"/>
                </a:lnTo>
                <a:lnTo>
                  <a:pt x="279119" y="1674330"/>
                </a:lnTo>
                <a:lnTo>
                  <a:pt x="3090291" y="1674330"/>
                </a:lnTo>
                <a:lnTo>
                  <a:pt x="3135565" y="1670685"/>
                </a:lnTo>
                <a:lnTo>
                  <a:pt x="3178517" y="1660106"/>
                </a:lnTo>
                <a:lnTo>
                  <a:pt x="3218561" y="1643190"/>
                </a:lnTo>
                <a:lnTo>
                  <a:pt x="3255137" y="1620495"/>
                </a:lnTo>
                <a:lnTo>
                  <a:pt x="3287661" y="1592593"/>
                </a:lnTo>
                <a:lnTo>
                  <a:pt x="3315563" y="1560081"/>
                </a:lnTo>
                <a:lnTo>
                  <a:pt x="3338259" y="1523517"/>
                </a:lnTo>
                <a:lnTo>
                  <a:pt x="3355187" y="1483487"/>
                </a:lnTo>
                <a:lnTo>
                  <a:pt x="3365767" y="1440536"/>
                </a:lnTo>
                <a:lnTo>
                  <a:pt x="3369411" y="1395273"/>
                </a:lnTo>
                <a:lnTo>
                  <a:pt x="3369411" y="279057"/>
                </a:lnTo>
                <a:lnTo>
                  <a:pt x="3365767" y="233794"/>
                </a:lnTo>
                <a:lnTo>
                  <a:pt x="3355187" y="190856"/>
                </a:lnTo>
                <a:lnTo>
                  <a:pt x="3338259" y="150813"/>
                </a:lnTo>
                <a:lnTo>
                  <a:pt x="3315563" y="114249"/>
                </a:lnTo>
                <a:lnTo>
                  <a:pt x="3287661" y="81737"/>
                </a:lnTo>
                <a:lnTo>
                  <a:pt x="3255137" y="53848"/>
                </a:lnTo>
                <a:lnTo>
                  <a:pt x="3218561" y="31153"/>
                </a:lnTo>
                <a:lnTo>
                  <a:pt x="3178517" y="14224"/>
                </a:lnTo>
                <a:lnTo>
                  <a:pt x="3135565" y="3658"/>
                </a:lnTo>
                <a:close/>
              </a:path>
            </a:pathLst>
          </a:custGeom>
          <a:solidFill>
            <a:srgbClr val="FBBF9B"/>
          </a:solidFill>
        </p:spPr>
        <p:txBody>
          <a:bodyPr wrap="square" lIns="0" tIns="0" rIns="0" bIns="0" rtlCol="0">
            <a:noAutofit/>
          </a:bodyPr>
          <a:lstStyle/>
          <a:p>
            <a:endParaRPr/>
          </a:p>
        </p:txBody>
      </p:sp>
      <p:sp>
        <p:nvSpPr>
          <p:cNvPr id="11" name="object 11"/>
          <p:cNvSpPr/>
          <p:nvPr/>
        </p:nvSpPr>
        <p:spPr>
          <a:xfrm>
            <a:off x="13736219" y="7619465"/>
            <a:ext cx="3369411" cy="1674330"/>
          </a:xfrm>
          <a:custGeom>
            <a:avLst/>
            <a:gdLst/>
            <a:ahLst/>
            <a:cxnLst/>
            <a:rect l="l" t="t" r="r" b="b"/>
            <a:pathLst>
              <a:path w="3369411" h="1674330">
                <a:moveTo>
                  <a:pt x="3090291" y="0"/>
                </a:moveTo>
                <a:lnTo>
                  <a:pt x="279119" y="0"/>
                </a:lnTo>
                <a:lnTo>
                  <a:pt x="233845" y="3658"/>
                </a:lnTo>
                <a:lnTo>
                  <a:pt x="190894" y="14224"/>
                </a:lnTo>
                <a:lnTo>
                  <a:pt x="150850" y="31153"/>
                </a:lnTo>
                <a:lnTo>
                  <a:pt x="114274" y="53848"/>
                </a:lnTo>
                <a:lnTo>
                  <a:pt x="81750" y="81737"/>
                </a:lnTo>
                <a:lnTo>
                  <a:pt x="53848" y="114249"/>
                </a:lnTo>
                <a:lnTo>
                  <a:pt x="31153" y="150813"/>
                </a:lnTo>
                <a:lnTo>
                  <a:pt x="14224" y="190856"/>
                </a:lnTo>
                <a:lnTo>
                  <a:pt x="3645" y="233794"/>
                </a:lnTo>
                <a:lnTo>
                  <a:pt x="0" y="279057"/>
                </a:lnTo>
                <a:lnTo>
                  <a:pt x="0" y="1395273"/>
                </a:lnTo>
                <a:lnTo>
                  <a:pt x="3645" y="1440536"/>
                </a:lnTo>
                <a:lnTo>
                  <a:pt x="14224" y="1483487"/>
                </a:lnTo>
                <a:lnTo>
                  <a:pt x="31153" y="1523517"/>
                </a:lnTo>
                <a:lnTo>
                  <a:pt x="53848" y="1560081"/>
                </a:lnTo>
                <a:lnTo>
                  <a:pt x="81750" y="1592593"/>
                </a:lnTo>
                <a:lnTo>
                  <a:pt x="114274" y="1620495"/>
                </a:lnTo>
                <a:lnTo>
                  <a:pt x="150837" y="1643177"/>
                </a:lnTo>
                <a:lnTo>
                  <a:pt x="190894" y="1660106"/>
                </a:lnTo>
                <a:lnTo>
                  <a:pt x="233845" y="1670672"/>
                </a:lnTo>
                <a:lnTo>
                  <a:pt x="279107" y="1674330"/>
                </a:lnTo>
                <a:lnTo>
                  <a:pt x="3090291" y="1674330"/>
                </a:lnTo>
                <a:lnTo>
                  <a:pt x="3135565" y="1670672"/>
                </a:lnTo>
                <a:lnTo>
                  <a:pt x="3178517" y="1660106"/>
                </a:lnTo>
                <a:lnTo>
                  <a:pt x="3218561" y="1643177"/>
                </a:lnTo>
                <a:lnTo>
                  <a:pt x="3255137" y="1620495"/>
                </a:lnTo>
                <a:lnTo>
                  <a:pt x="3287661" y="1592593"/>
                </a:lnTo>
                <a:lnTo>
                  <a:pt x="3315549" y="1560081"/>
                </a:lnTo>
                <a:lnTo>
                  <a:pt x="3338259" y="1523517"/>
                </a:lnTo>
                <a:lnTo>
                  <a:pt x="3355175" y="1483474"/>
                </a:lnTo>
                <a:lnTo>
                  <a:pt x="3365753" y="1440536"/>
                </a:lnTo>
                <a:lnTo>
                  <a:pt x="3369411" y="1395273"/>
                </a:lnTo>
                <a:lnTo>
                  <a:pt x="3369411" y="279057"/>
                </a:lnTo>
                <a:lnTo>
                  <a:pt x="3365753" y="233794"/>
                </a:lnTo>
                <a:lnTo>
                  <a:pt x="3355175" y="190856"/>
                </a:lnTo>
                <a:lnTo>
                  <a:pt x="3338259" y="150813"/>
                </a:lnTo>
                <a:lnTo>
                  <a:pt x="3315549" y="114249"/>
                </a:lnTo>
                <a:lnTo>
                  <a:pt x="3287661" y="81737"/>
                </a:lnTo>
                <a:lnTo>
                  <a:pt x="3255137" y="53835"/>
                </a:lnTo>
                <a:lnTo>
                  <a:pt x="3218561" y="31153"/>
                </a:lnTo>
                <a:lnTo>
                  <a:pt x="3178517" y="14224"/>
                </a:lnTo>
                <a:lnTo>
                  <a:pt x="3135565" y="3658"/>
                </a:lnTo>
                <a:close/>
              </a:path>
            </a:pathLst>
          </a:custGeom>
          <a:solidFill>
            <a:srgbClr val="FBBF9B"/>
          </a:solidFill>
        </p:spPr>
        <p:txBody>
          <a:bodyPr wrap="square" lIns="0" tIns="0" rIns="0" bIns="0" rtlCol="0">
            <a:noAutofit/>
          </a:bodyPr>
          <a:lstStyle/>
          <a:p>
            <a:endParaRPr/>
          </a:p>
        </p:txBody>
      </p:sp>
      <p:sp>
        <p:nvSpPr>
          <p:cNvPr id="4" name="text 1"/>
          <p:cNvSpPr txBox="1"/>
          <p:nvPr/>
        </p:nvSpPr>
        <p:spPr>
          <a:xfrm>
            <a:off x="14093784" y="7737950"/>
            <a:ext cx="2871620" cy="1477328"/>
          </a:xfrm>
          <a:prstGeom prst="rect">
            <a:avLst/>
          </a:prstGeom>
        </p:spPr>
        <p:txBody>
          <a:bodyPr vert="horz" wrap="none" lIns="0" tIns="0" rIns="0" bIns="0" rtlCol="0">
            <a:spAutoFit/>
          </a:bodyPr>
          <a:lstStyle/>
          <a:p>
            <a:pPr marL="923">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Health Check</a:t>
            </a:r>
            <a:endParaRPr sz="1600" b="1">
              <a:solidFill>
                <a:srgbClr val="3D3D3D"/>
              </a:solidFill>
              <a:latin typeface="Lato" panose="020F0502020204030203" pitchFamily="34" charset="0"/>
              <a:cs typeface="Gill Sans MT"/>
            </a:endParaRPr>
          </a:p>
          <a:p>
            <a:pPr marL="924">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Automatización de procesos</a:t>
            </a:r>
            <a:endParaRPr sz="1600" b="1">
              <a:solidFill>
                <a:srgbClr val="3D3D3D"/>
              </a:solidFill>
              <a:latin typeface="Lato" panose="020F0502020204030203" pitchFamily="34" charset="0"/>
              <a:cs typeface="Gill Sans MT"/>
            </a:endParaRPr>
          </a:p>
          <a:p>
            <a:pPr marL="1108">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Ejecución de tareas</a:t>
            </a:r>
            <a:endParaRPr sz="1600" b="1">
              <a:solidFill>
                <a:srgbClr val="3D3D3D"/>
              </a:solidFill>
              <a:latin typeface="Lato" panose="020F0502020204030203" pitchFamily="34" charset="0"/>
              <a:cs typeface="Gill Sans MT"/>
            </a:endParaRPr>
          </a:p>
          <a:p>
            <a:pPr marL="1289">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Seguimiento del servicio</a:t>
            </a:r>
            <a:endParaRPr sz="1600" b="1">
              <a:solidFill>
                <a:srgbClr val="3D3D3D"/>
              </a:solidFill>
              <a:latin typeface="Lato" panose="020F0502020204030203" pitchFamily="34" charset="0"/>
              <a:cs typeface="Gill Sans MT"/>
            </a:endParaRPr>
          </a:p>
          <a:p>
            <a:pPr marL="0">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Despliegues software</a:t>
            </a:r>
            <a:endParaRPr sz="1600" b="1">
              <a:solidFill>
                <a:srgbClr val="3D3D3D"/>
              </a:solidFill>
              <a:latin typeface="Lato" panose="020F0502020204030203" pitchFamily="34" charset="0"/>
              <a:cs typeface="Gill Sans MT"/>
            </a:endParaRPr>
          </a:p>
          <a:p>
            <a:pPr marL="184">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Análisis de capacidades</a:t>
            </a:r>
            <a:endParaRPr sz="1600" b="1">
              <a:solidFill>
                <a:srgbClr val="3D3D3D"/>
              </a:solidFill>
              <a:latin typeface="Lato" panose="020F0502020204030203" pitchFamily="34" charset="0"/>
              <a:cs typeface="Gill Sans MT"/>
            </a:endParaRPr>
          </a:p>
        </p:txBody>
      </p:sp>
      <p:sp>
        <p:nvSpPr>
          <p:cNvPr id="12" name="object 12"/>
          <p:cNvSpPr/>
          <p:nvPr/>
        </p:nvSpPr>
        <p:spPr>
          <a:xfrm>
            <a:off x="9707666" y="7595487"/>
            <a:ext cx="3367584" cy="1671612"/>
          </a:xfrm>
          <a:custGeom>
            <a:avLst/>
            <a:gdLst/>
            <a:ahLst/>
            <a:cxnLst/>
            <a:rect l="l" t="t" r="r" b="b"/>
            <a:pathLst>
              <a:path w="3367584" h="1671612">
                <a:moveTo>
                  <a:pt x="3088793" y="0"/>
                </a:moveTo>
                <a:lnTo>
                  <a:pt x="278791" y="0"/>
                </a:lnTo>
                <a:lnTo>
                  <a:pt x="233567" y="3645"/>
                </a:lnTo>
                <a:lnTo>
                  <a:pt x="190666" y="14199"/>
                </a:lnTo>
                <a:lnTo>
                  <a:pt x="150673" y="31103"/>
                </a:lnTo>
                <a:lnTo>
                  <a:pt x="114136" y="53747"/>
                </a:lnTo>
                <a:lnTo>
                  <a:pt x="81649" y="81598"/>
                </a:lnTo>
                <a:lnTo>
                  <a:pt x="53785" y="114059"/>
                </a:lnTo>
                <a:lnTo>
                  <a:pt x="31116" y="150571"/>
                </a:lnTo>
                <a:lnTo>
                  <a:pt x="14212" y="190538"/>
                </a:lnTo>
                <a:lnTo>
                  <a:pt x="3646" y="233414"/>
                </a:lnTo>
                <a:lnTo>
                  <a:pt x="0" y="278600"/>
                </a:lnTo>
                <a:lnTo>
                  <a:pt x="0" y="1393000"/>
                </a:lnTo>
                <a:lnTo>
                  <a:pt x="3646" y="1438187"/>
                </a:lnTo>
                <a:lnTo>
                  <a:pt x="14212" y="1481062"/>
                </a:lnTo>
                <a:lnTo>
                  <a:pt x="31116" y="1521041"/>
                </a:lnTo>
                <a:lnTo>
                  <a:pt x="53785" y="1557541"/>
                </a:lnTo>
                <a:lnTo>
                  <a:pt x="81649" y="1590002"/>
                </a:lnTo>
                <a:lnTo>
                  <a:pt x="114136" y="1617853"/>
                </a:lnTo>
                <a:lnTo>
                  <a:pt x="150673" y="1640510"/>
                </a:lnTo>
                <a:lnTo>
                  <a:pt x="190666" y="1657401"/>
                </a:lnTo>
                <a:lnTo>
                  <a:pt x="233567" y="1667955"/>
                </a:lnTo>
                <a:lnTo>
                  <a:pt x="278791" y="1671613"/>
                </a:lnTo>
                <a:lnTo>
                  <a:pt x="3088793" y="1671613"/>
                </a:lnTo>
                <a:lnTo>
                  <a:pt x="3134018" y="1667955"/>
                </a:lnTo>
                <a:lnTo>
                  <a:pt x="3176906" y="1657401"/>
                </a:lnTo>
                <a:lnTo>
                  <a:pt x="3216911" y="1640510"/>
                </a:lnTo>
                <a:lnTo>
                  <a:pt x="3253436" y="1617853"/>
                </a:lnTo>
                <a:lnTo>
                  <a:pt x="3285922" y="1590002"/>
                </a:lnTo>
                <a:lnTo>
                  <a:pt x="3313786" y="1557541"/>
                </a:lnTo>
                <a:lnTo>
                  <a:pt x="3336468" y="1521041"/>
                </a:lnTo>
                <a:lnTo>
                  <a:pt x="3353372" y="1481062"/>
                </a:lnTo>
                <a:lnTo>
                  <a:pt x="3363925" y="1438187"/>
                </a:lnTo>
                <a:lnTo>
                  <a:pt x="3367584" y="1393000"/>
                </a:lnTo>
                <a:lnTo>
                  <a:pt x="3367584" y="278600"/>
                </a:lnTo>
                <a:lnTo>
                  <a:pt x="3363925" y="233414"/>
                </a:lnTo>
                <a:lnTo>
                  <a:pt x="3353372" y="190538"/>
                </a:lnTo>
                <a:lnTo>
                  <a:pt x="3336468" y="150571"/>
                </a:lnTo>
                <a:lnTo>
                  <a:pt x="3313786" y="114059"/>
                </a:lnTo>
                <a:lnTo>
                  <a:pt x="3285922" y="81598"/>
                </a:lnTo>
                <a:lnTo>
                  <a:pt x="3253436" y="53747"/>
                </a:lnTo>
                <a:lnTo>
                  <a:pt x="3216911" y="31103"/>
                </a:lnTo>
                <a:lnTo>
                  <a:pt x="3176906" y="14199"/>
                </a:lnTo>
                <a:lnTo>
                  <a:pt x="3134018" y="3645"/>
                </a:lnTo>
                <a:close/>
              </a:path>
            </a:pathLst>
          </a:custGeom>
          <a:solidFill>
            <a:srgbClr val="FBBF9B"/>
          </a:solidFill>
        </p:spPr>
        <p:txBody>
          <a:bodyPr wrap="square" lIns="0" tIns="0" rIns="0" bIns="0" rtlCol="0">
            <a:noAutofit/>
          </a:bodyPr>
          <a:lstStyle/>
          <a:p>
            <a:endParaRPr/>
          </a:p>
        </p:txBody>
      </p:sp>
      <p:sp>
        <p:nvSpPr>
          <p:cNvPr id="13" name="object 13"/>
          <p:cNvSpPr/>
          <p:nvPr/>
        </p:nvSpPr>
        <p:spPr>
          <a:xfrm>
            <a:off x="9707666" y="7595487"/>
            <a:ext cx="3367584" cy="1671599"/>
          </a:xfrm>
          <a:custGeom>
            <a:avLst/>
            <a:gdLst/>
            <a:ahLst/>
            <a:cxnLst/>
            <a:rect l="l" t="t" r="r" b="b"/>
            <a:pathLst>
              <a:path w="3367584" h="1671599">
                <a:moveTo>
                  <a:pt x="3088793" y="0"/>
                </a:moveTo>
                <a:lnTo>
                  <a:pt x="278779" y="0"/>
                </a:lnTo>
                <a:lnTo>
                  <a:pt x="233554" y="3645"/>
                </a:lnTo>
                <a:lnTo>
                  <a:pt x="190666" y="14199"/>
                </a:lnTo>
                <a:lnTo>
                  <a:pt x="150661" y="31103"/>
                </a:lnTo>
                <a:lnTo>
                  <a:pt x="114136" y="53747"/>
                </a:lnTo>
                <a:lnTo>
                  <a:pt x="81649" y="81598"/>
                </a:lnTo>
                <a:lnTo>
                  <a:pt x="53785" y="114059"/>
                </a:lnTo>
                <a:lnTo>
                  <a:pt x="31116" y="150559"/>
                </a:lnTo>
                <a:lnTo>
                  <a:pt x="14212" y="190538"/>
                </a:lnTo>
                <a:lnTo>
                  <a:pt x="3646" y="233414"/>
                </a:lnTo>
                <a:lnTo>
                  <a:pt x="0" y="278600"/>
                </a:lnTo>
                <a:lnTo>
                  <a:pt x="0" y="1393000"/>
                </a:lnTo>
                <a:lnTo>
                  <a:pt x="3646" y="1438187"/>
                </a:lnTo>
                <a:lnTo>
                  <a:pt x="14212" y="1481062"/>
                </a:lnTo>
                <a:lnTo>
                  <a:pt x="31116" y="1521029"/>
                </a:lnTo>
                <a:lnTo>
                  <a:pt x="53785" y="1557541"/>
                </a:lnTo>
                <a:lnTo>
                  <a:pt x="81649" y="1590002"/>
                </a:lnTo>
                <a:lnTo>
                  <a:pt x="114136" y="1617853"/>
                </a:lnTo>
                <a:lnTo>
                  <a:pt x="150673" y="1640498"/>
                </a:lnTo>
                <a:lnTo>
                  <a:pt x="190666" y="1657401"/>
                </a:lnTo>
                <a:lnTo>
                  <a:pt x="233567" y="1667955"/>
                </a:lnTo>
                <a:lnTo>
                  <a:pt x="278791" y="1671600"/>
                </a:lnTo>
                <a:lnTo>
                  <a:pt x="3088793" y="1671600"/>
                </a:lnTo>
                <a:lnTo>
                  <a:pt x="3134018" y="1667955"/>
                </a:lnTo>
                <a:lnTo>
                  <a:pt x="3176906" y="1657401"/>
                </a:lnTo>
                <a:lnTo>
                  <a:pt x="3216911" y="1640498"/>
                </a:lnTo>
                <a:lnTo>
                  <a:pt x="3253436" y="1617853"/>
                </a:lnTo>
                <a:lnTo>
                  <a:pt x="3285922" y="1590002"/>
                </a:lnTo>
                <a:lnTo>
                  <a:pt x="3313786" y="1557541"/>
                </a:lnTo>
                <a:lnTo>
                  <a:pt x="3336456" y="1521029"/>
                </a:lnTo>
                <a:lnTo>
                  <a:pt x="3353360" y="1481062"/>
                </a:lnTo>
                <a:lnTo>
                  <a:pt x="3363925" y="1438187"/>
                </a:lnTo>
                <a:lnTo>
                  <a:pt x="3367572" y="1393000"/>
                </a:lnTo>
                <a:lnTo>
                  <a:pt x="3367584" y="278600"/>
                </a:lnTo>
                <a:lnTo>
                  <a:pt x="3363925" y="233401"/>
                </a:lnTo>
                <a:lnTo>
                  <a:pt x="3353360" y="190538"/>
                </a:lnTo>
                <a:lnTo>
                  <a:pt x="3336456" y="150559"/>
                </a:lnTo>
                <a:lnTo>
                  <a:pt x="3313786" y="114059"/>
                </a:lnTo>
                <a:lnTo>
                  <a:pt x="3285922" y="81598"/>
                </a:lnTo>
                <a:lnTo>
                  <a:pt x="3253436" y="53747"/>
                </a:lnTo>
                <a:lnTo>
                  <a:pt x="3216911" y="31103"/>
                </a:lnTo>
                <a:lnTo>
                  <a:pt x="3176906" y="14199"/>
                </a:lnTo>
                <a:lnTo>
                  <a:pt x="3134018" y="3645"/>
                </a:lnTo>
                <a:close/>
              </a:path>
            </a:pathLst>
          </a:custGeom>
          <a:solidFill>
            <a:srgbClr val="FBBF9B"/>
          </a:solidFill>
        </p:spPr>
        <p:txBody>
          <a:bodyPr wrap="square" lIns="0" tIns="0" rIns="0" bIns="0" rtlCol="0">
            <a:noAutofit/>
          </a:bodyPr>
          <a:lstStyle/>
          <a:p>
            <a:endParaRPr/>
          </a:p>
        </p:txBody>
      </p:sp>
      <p:sp>
        <p:nvSpPr>
          <p:cNvPr id="19" name="text 1"/>
          <p:cNvSpPr txBox="1"/>
          <p:nvPr/>
        </p:nvSpPr>
        <p:spPr>
          <a:xfrm>
            <a:off x="10101454" y="7935932"/>
            <a:ext cx="2675669" cy="1200329"/>
          </a:xfrm>
          <a:prstGeom prst="rect">
            <a:avLst/>
          </a:prstGeom>
        </p:spPr>
        <p:txBody>
          <a:bodyPr vert="horz" wrap="none" lIns="0" tIns="0" rIns="0" bIns="0" rtlCol="0">
            <a:spAutoFit/>
          </a:bodyPr>
          <a:lstStyle/>
          <a:p>
            <a:pPr marL="0">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Gestión de </a:t>
            </a:r>
            <a:r>
              <a:rPr sz="1600" b="1" spc="10" err="1">
                <a:solidFill>
                  <a:srgbClr val="3D3D3D"/>
                </a:solidFill>
                <a:latin typeface="Lato" panose="020F0502020204030203" pitchFamily="34" charset="0"/>
                <a:cs typeface="Gill Sans MT"/>
              </a:rPr>
              <a:t>incidencias</a:t>
            </a:r>
            <a:endParaRPr lang="es-ES" sz="1600" b="1" spc="10">
              <a:solidFill>
                <a:srgbClr val="3D3D3D"/>
              </a:solidFill>
              <a:latin typeface="Lato" panose="020F0502020204030203" pitchFamily="34" charset="0"/>
              <a:cs typeface="Gill Sans MT"/>
            </a:endParaRPr>
          </a:p>
          <a:p>
            <a:r>
              <a:rPr lang="es-ES" sz="1600" b="1">
                <a:solidFill>
                  <a:srgbClr val="3D3D3D"/>
                </a:solidFill>
                <a:latin typeface="Lato" panose="020F0502020204030203" pitchFamily="34" charset="0"/>
                <a:cs typeface="Gill Sans MT"/>
              </a:rPr>
              <a:t>•   Gestión </a:t>
            </a:r>
            <a:r>
              <a:rPr lang="es-ES" sz="1600" b="1" err="1">
                <a:solidFill>
                  <a:srgbClr val="3D3D3D"/>
                </a:solidFill>
                <a:latin typeface="Lato" panose="020F0502020204030203" pitchFamily="34" charset="0"/>
                <a:cs typeface="Gill Sans MT"/>
              </a:rPr>
              <a:t>deconﬁguraciones</a:t>
            </a:r>
            <a:endParaRPr lang="es-ES" sz="1600" b="1">
              <a:solidFill>
                <a:srgbClr val="3D3D3D"/>
              </a:solidFill>
              <a:latin typeface="Lato" panose="020F0502020204030203" pitchFamily="34" charset="0"/>
              <a:cs typeface="Gill Sans MT"/>
            </a:endParaRPr>
          </a:p>
          <a:p>
            <a:r>
              <a:rPr lang="es-ES" sz="1600" b="1">
                <a:solidFill>
                  <a:srgbClr val="3D3D3D"/>
                </a:solidFill>
                <a:latin typeface="Lato" panose="020F0502020204030203" pitchFamily="34" charset="0"/>
                <a:cs typeface="Gill Sans MT"/>
              </a:rPr>
              <a:t>•   Actualizaciones globales</a:t>
            </a:r>
          </a:p>
          <a:p>
            <a:r>
              <a:rPr lang="es-ES" sz="1600" b="1">
                <a:solidFill>
                  <a:srgbClr val="3D3D3D"/>
                </a:solidFill>
                <a:latin typeface="Lato" panose="020F0502020204030203" pitchFamily="34" charset="0"/>
                <a:cs typeface="Gill Sans MT"/>
              </a:rPr>
              <a:t>•   Mejoras y optimizaciones</a:t>
            </a:r>
          </a:p>
          <a:p>
            <a:pPr marL="0">
              <a:lnSpc>
                <a:spcPct val="100000"/>
              </a:lnSpc>
            </a:pPr>
            <a:endParaRPr sz="1400">
              <a:latin typeface="Gill Sans MT"/>
              <a:cs typeface="Gill Sans MT"/>
            </a:endParaRPr>
          </a:p>
        </p:txBody>
      </p:sp>
      <p:sp>
        <p:nvSpPr>
          <p:cNvPr id="14" name="object 14"/>
          <p:cNvSpPr/>
          <p:nvPr/>
        </p:nvSpPr>
        <p:spPr>
          <a:xfrm>
            <a:off x="3261668" y="7956578"/>
            <a:ext cx="240423" cy="4572"/>
          </a:xfrm>
          <a:custGeom>
            <a:avLst/>
            <a:gdLst/>
            <a:ahLst/>
            <a:cxnLst/>
            <a:rect l="l" t="t" r="r" b="b"/>
            <a:pathLst>
              <a:path w="240423" h="4572">
                <a:moveTo>
                  <a:pt x="2286" y="2286"/>
                </a:moveTo>
                <a:lnTo>
                  <a:pt x="238138" y="2286"/>
                </a:lnTo>
              </a:path>
            </a:pathLst>
          </a:custGeom>
          <a:ln w="4572">
            <a:solidFill>
              <a:srgbClr val="F3874A"/>
            </a:solidFill>
          </a:ln>
        </p:spPr>
        <p:txBody>
          <a:bodyPr wrap="square" lIns="0" tIns="0" rIns="0" bIns="0" rtlCol="0">
            <a:noAutofit/>
          </a:bodyPr>
          <a:lstStyle/>
          <a:p>
            <a:endParaRPr/>
          </a:p>
        </p:txBody>
      </p:sp>
      <p:sp>
        <p:nvSpPr>
          <p:cNvPr id="15" name="object 15"/>
          <p:cNvSpPr/>
          <p:nvPr/>
        </p:nvSpPr>
        <p:spPr>
          <a:xfrm>
            <a:off x="5557524" y="7613292"/>
            <a:ext cx="3369411" cy="1686687"/>
          </a:xfrm>
          <a:custGeom>
            <a:avLst/>
            <a:gdLst/>
            <a:ahLst/>
            <a:cxnLst/>
            <a:rect l="l" t="t" r="r" b="b"/>
            <a:pathLst>
              <a:path w="3369411" h="1686687">
                <a:moveTo>
                  <a:pt x="3088259" y="0"/>
                </a:moveTo>
                <a:lnTo>
                  <a:pt x="281153" y="0"/>
                </a:lnTo>
                <a:lnTo>
                  <a:pt x="235547" y="3683"/>
                </a:lnTo>
                <a:lnTo>
                  <a:pt x="192291" y="14325"/>
                </a:lnTo>
                <a:lnTo>
                  <a:pt x="151943" y="31382"/>
                </a:lnTo>
                <a:lnTo>
                  <a:pt x="115100" y="54241"/>
                </a:lnTo>
                <a:lnTo>
                  <a:pt x="82347" y="82334"/>
                </a:lnTo>
                <a:lnTo>
                  <a:pt x="54242" y="115100"/>
                </a:lnTo>
                <a:lnTo>
                  <a:pt x="31382" y="151930"/>
                </a:lnTo>
                <a:lnTo>
                  <a:pt x="14326" y="192265"/>
                </a:lnTo>
                <a:lnTo>
                  <a:pt x="3670" y="235521"/>
                </a:lnTo>
                <a:lnTo>
                  <a:pt x="0" y="281127"/>
                </a:lnTo>
                <a:lnTo>
                  <a:pt x="0" y="1405572"/>
                </a:lnTo>
                <a:lnTo>
                  <a:pt x="3670" y="1451165"/>
                </a:lnTo>
                <a:lnTo>
                  <a:pt x="14326" y="1494422"/>
                </a:lnTo>
                <a:lnTo>
                  <a:pt x="31382" y="1534757"/>
                </a:lnTo>
                <a:lnTo>
                  <a:pt x="54242" y="1571587"/>
                </a:lnTo>
                <a:lnTo>
                  <a:pt x="82347" y="1604340"/>
                </a:lnTo>
                <a:lnTo>
                  <a:pt x="115100" y="1632445"/>
                </a:lnTo>
                <a:lnTo>
                  <a:pt x="151943" y="1655305"/>
                </a:lnTo>
                <a:lnTo>
                  <a:pt x="192291" y="1672349"/>
                </a:lnTo>
                <a:lnTo>
                  <a:pt x="235547" y="1683004"/>
                </a:lnTo>
                <a:lnTo>
                  <a:pt x="281153" y="1686687"/>
                </a:lnTo>
                <a:lnTo>
                  <a:pt x="3088259" y="1686687"/>
                </a:lnTo>
                <a:lnTo>
                  <a:pt x="3133865" y="1683004"/>
                </a:lnTo>
                <a:lnTo>
                  <a:pt x="3177121" y="1672349"/>
                </a:lnTo>
                <a:lnTo>
                  <a:pt x="3217469" y="1655305"/>
                </a:lnTo>
                <a:lnTo>
                  <a:pt x="3254299" y="1632445"/>
                </a:lnTo>
                <a:lnTo>
                  <a:pt x="3287065" y="1604340"/>
                </a:lnTo>
                <a:lnTo>
                  <a:pt x="3315170" y="1571587"/>
                </a:lnTo>
                <a:lnTo>
                  <a:pt x="3338030" y="1534757"/>
                </a:lnTo>
                <a:lnTo>
                  <a:pt x="3355073" y="1494422"/>
                </a:lnTo>
                <a:lnTo>
                  <a:pt x="3365729" y="1451165"/>
                </a:lnTo>
                <a:lnTo>
                  <a:pt x="3369412" y="1405572"/>
                </a:lnTo>
                <a:lnTo>
                  <a:pt x="3369412" y="281127"/>
                </a:lnTo>
                <a:lnTo>
                  <a:pt x="3365729" y="235521"/>
                </a:lnTo>
                <a:lnTo>
                  <a:pt x="3355073" y="192265"/>
                </a:lnTo>
                <a:lnTo>
                  <a:pt x="3338030" y="151930"/>
                </a:lnTo>
                <a:lnTo>
                  <a:pt x="3315170" y="115100"/>
                </a:lnTo>
                <a:lnTo>
                  <a:pt x="3287065" y="82334"/>
                </a:lnTo>
                <a:lnTo>
                  <a:pt x="3254299" y="54241"/>
                </a:lnTo>
                <a:lnTo>
                  <a:pt x="3217469" y="31382"/>
                </a:lnTo>
                <a:lnTo>
                  <a:pt x="3177121" y="14325"/>
                </a:lnTo>
                <a:lnTo>
                  <a:pt x="3133865" y="3683"/>
                </a:lnTo>
                <a:close/>
              </a:path>
            </a:pathLst>
          </a:custGeom>
          <a:solidFill>
            <a:srgbClr val="FBBF9B"/>
          </a:solidFill>
        </p:spPr>
        <p:txBody>
          <a:bodyPr wrap="square" lIns="0" tIns="0" rIns="0" bIns="0" rtlCol="0">
            <a:noAutofit/>
          </a:bodyPr>
          <a:lstStyle/>
          <a:p>
            <a:endParaRPr/>
          </a:p>
        </p:txBody>
      </p:sp>
      <p:sp>
        <p:nvSpPr>
          <p:cNvPr id="16" name="object 16"/>
          <p:cNvSpPr/>
          <p:nvPr/>
        </p:nvSpPr>
        <p:spPr>
          <a:xfrm>
            <a:off x="5557520" y="7613292"/>
            <a:ext cx="3369411" cy="1686674"/>
          </a:xfrm>
          <a:custGeom>
            <a:avLst/>
            <a:gdLst/>
            <a:ahLst/>
            <a:cxnLst/>
            <a:rect l="l" t="t" r="r" b="b"/>
            <a:pathLst>
              <a:path w="3369411" h="1686674">
                <a:moveTo>
                  <a:pt x="3088259" y="0"/>
                </a:moveTo>
                <a:lnTo>
                  <a:pt x="281153" y="0"/>
                </a:lnTo>
                <a:lnTo>
                  <a:pt x="235547" y="3683"/>
                </a:lnTo>
                <a:lnTo>
                  <a:pt x="192291" y="14325"/>
                </a:lnTo>
                <a:lnTo>
                  <a:pt x="151943" y="31382"/>
                </a:lnTo>
                <a:lnTo>
                  <a:pt x="115113" y="54241"/>
                </a:lnTo>
                <a:lnTo>
                  <a:pt x="82347" y="82334"/>
                </a:lnTo>
                <a:lnTo>
                  <a:pt x="54242" y="115100"/>
                </a:lnTo>
                <a:lnTo>
                  <a:pt x="31382" y="151930"/>
                </a:lnTo>
                <a:lnTo>
                  <a:pt x="14326" y="192265"/>
                </a:lnTo>
                <a:lnTo>
                  <a:pt x="3683" y="235521"/>
                </a:lnTo>
                <a:lnTo>
                  <a:pt x="0" y="281114"/>
                </a:lnTo>
                <a:lnTo>
                  <a:pt x="0" y="1405560"/>
                </a:lnTo>
                <a:lnTo>
                  <a:pt x="3683" y="1451165"/>
                </a:lnTo>
                <a:lnTo>
                  <a:pt x="14326" y="1494422"/>
                </a:lnTo>
                <a:lnTo>
                  <a:pt x="31382" y="1534757"/>
                </a:lnTo>
                <a:lnTo>
                  <a:pt x="54242" y="1571587"/>
                </a:lnTo>
                <a:lnTo>
                  <a:pt x="82347" y="1604340"/>
                </a:lnTo>
                <a:lnTo>
                  <a:pt x="115113" y="1632445"/>
                </a:lnTo>
                <a:lnTo>
                  <a:pt x="151955" y="1655305"/>
                </a:lnTo>
                <a:lnTo>
                  <a:pt x="192291" y="1672349"/>
                </a:lnTo>
                <a:lnTo>
                  <a:pt x="235559" y="1683004"/>
                </a:lnTo>
                <a:lnTo>
                  <a:pt x="281165" y="1686674"/>
                </a:lnTo>
                <a:lnTo>
                  <a:pt x="3088259" y="1686674"/>
                </a:lnTo>
                <a:lnTo>
                  <a:pt x="3133865" y="1683004"/>
                </a:lnTo>
                <a:lnTo>
                  <a:pt x="3177134" y="1672349"/>
                </a:lnTo>
                <a:lnTo>
                  <a:pt x="3217469" y="1655292"/>
                </a:lnTo>
                <a:lnTo>
                  <a:pt x="3254299" y="1632445"/>
                </a:lnTo>
                <a:lnTo>
                  <a:pt x="3287065" y="1604340"/>
                </a:lnTo>
                <a:lnTo>
                  <a:pt x="3315170" y="1571587"/>
                </a:lnTo>
                <a:lnTo>
                  <a:pt x="3338030" y="1534757"/>
                </a:lnTo>
                <a:lnTo>
                  <a:pt x="3355073" y="1494409"/>
                </a:lnTo>
                <a:lnTo>
                  <a:pt x="3365729" y="1451153"/>
                </a:lnTo>
                <a:lnTo>
                  <a:pt x="3369412" y="1405560"/>
                </a:lnTo>
                <a:lnTo>
                  <a:pt x="3369412" y="281114"/>
                </a:lnTo>
                <a:lnTo>
                  <a:pt x="3365729" y="235521"/>
                </a:lnTo>
                <a:lnTo>
                  <a:pt x="3355073" y="192265"/>
                </a:lnTo>
                <a:lnTo>
                  <a:pt x="3338030" y="151930"/>
                </a:lnTo>
                <a:lnTo>
                  <a:pt x="3315158" y="115100"/>
                </a:lnTo>
                <a:lnTo>
                  <a:pt x="3287065" y="82334"/>
                </a:lnTo>
                <a:lnTo>
                  <a:pt x="3254299" y="54241"/>
                </a:lnTo>
                <a:lnTo>
                  <a:pt x="3217456" y="31382"/>
                </a:lnTo>
                <a:lnTo>
                  <a:pt x="3177121" y="14325"/>
                </a:lnTo>
                <a:lnTo>
                  <a:pt x="3133865" y="3683"/>
                </a:lnTo>
                <a:close/>
              </a:path>
            </a:pathLst>
          </a:custGeom>
          <a:solidFill>
            <a:srgbClr val="FBBF9B"/>
          </a:solidFill>
        </p:spPr>
        <p:txBody>
          <a:bodyPr wrap="square" lIns="0" tIns="0" rIns="0" bIns="0" rtlCol="0">
            <a:noAutofit/>
          </a:bodyPr>
          <a:lstStyle/>
          <a:p>
            <a:endParaRPr/>
          </a:p>
        </p:txBody>
      </p:sp>
      <p:sp>
        <p:nvSpPr>
          <p:cNvPr id="22" name="text 1"/>
          <p:cNvSpPr txBox="1"/>
          <p:nvPr/>
        </p:nvSpPr>
        <p:spPr>
          <a:xfrm>
            <a:off x="5954771" y="7978490"/>
            <a:ext cx="2696507" cy="984885"/>
          </a:xfrm>
          <a:prstGeom prst="rect">
            <a:avLst/>
          </a:prstGeom>
        </p:spPr>
        <p:txBody>
          <a:bodyPr vert="horz" wrap="none" lIns="0" tIns="0" rIns="0" bIns="0" rtlCol="0">
            <a:spAutoFit/>
          </a:bodyPr>
          <a:lstStyle/>
          <a:p>
            <a:pPr marL="1009">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Reactivo y preventivo</a:t>
            </a:r>
            <a:endParaRPr sz="1600" b="1">
              <a:solidFill>
                <a:srgbClr val="3D3D3D"/>
              </a:solidFill>
              <a:latin typeface="Lato" panose="020F0502020204030203" pitchFamily="34" charset="0"/>
              <a:cs typeface="Gill Sans MT"/>
            </a:endParaRPr>
          </a:p>
          <a:p>
            <a:pPr marL="1213">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Multi-tecnología</a:t>
            </a:r>
            <a:endParaRPr sz="1600" b="1">
              <a:solidFill>
                <a:srgbClr val="3D3D3D"/>
              </a:solidFill>
              <a:latin typeface="Lato" panose="020F0502020204030203" pitchFamily="34" charset="0"/>
              <a:cs typeface="Gill Sans MT"/>
            </a:endParaRPr>
          </a:p>
          <a:p>
            <a:pPr marL="0">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Soporte multifbricantes</a:t>
            </a:r>
            <a:endParaRPr sz="1600" b="1">
              <a:solidFill>
                <a:srgbClr val="3D3D3D"/>
              </a:solidFill>
              <a:latin typeface="Lato" panose="020F0502020204030203" pitchFamily="34" charset="0"/>
              <a:cs typeface="Gill Sans MT"/>
            </a:endParaRPr>
          </a:p>
          <a:p>
            <a:pPr marL="0">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Gestión garantías terceros</a:t>
            </a:r>
            <a:endParaRPr sz="1600" b="1">
              <a:solidFill>
                <a:srgbClr val="3D3D3D"/>
              </a:solidFill>
              <a:latin typeface="Lato" panose="020F0502020204030203" pitchFamily="34" charset="0"/>
              <a:cs typeface="Gill Sans MT"/>
            </a:endParaRPr>
          </a:p>
        </p:txBody>
      </p:sp>
      <p:sp>
        <p:nvSpPr>
          <p:cNvPr id="17" name="object 17"/>
          <p:cNvSpPr/>
          <p:nvPr/>
        </p:nvSpPr>
        <p:spPr>
          <a:xfrm>
            <a:off x="1468164" y="7629200"/>
            <a:ext cx="3369424" cy="1654848"/>
          </a:xfrm>
          <a:custGeom>
            <a:avLst/>
            <a:gdLst/>
            <a:ahLst/>
            <a:cxnLst/>
            <a:rect l="l" t="t" r="r" b="b"/>
            <a:pathLst>
              <a:path w="3369424" h="1654848">
                <a:moveTo>
                  <a:pt x="3093631" y="0"/>
                </a:moveTo>
                <a:lnTo>
                  <a:pt x="275793" y="0"/>
                </a:lnTo>
                <a:lnTo>
                  <a:pt x="226225" y="4445"/>
                </a:lnTo>
                <a:lnTo>
                  <a:pt x="179565" y="17259"/>
                </a:lnTo>
                <a:lnTo>
                  <a:pt x="136601" y="37655"/>
                </a:lnTo>
                <a:lnTo>
                  <a:pt x="98108" y="64871"/>
                </a:lnTo>
                <a:lnTo>
                  <a:pt x="64872" y="98107"/>
                </a:lnTo>
                <a:lnTo>
                  <a:pt x="37655" y="136601"/>
                </a:lnTo>
                <a:lnTo>
                  <a:pt x="17259" y="179578"/>
                </a:lnTo>
                <a:lnTo>
                  <a:pt x="4445" y="226237"/>
                </a:lnTo>
                <a:lnTo>
                  <a:pt x="0" y="275818"/>
                </a:lnTo>
                <a:lnTo>
                  <a:pt x="0" y="1379042"/>
                </a:lnTo>
                <a:lnTo>
                  <a:pt x="4445" y="1428623"/>
                </a:lnTo>
                <a:lnTo>
                  <a:pt x="17259" y="1475283"/>
                </a:lnTo>
                <a:lnTo>
                  <a:pt x="37655" y="1518247"/>
                </a:lnTo>
                <a:lnTo>
                  <a:pt x="64872" y="1556740"/>
                </a:lnTo>
                <a:lnTo>
                  <a:pt x="98108" y="1589989"/>
                </a:lnTo>
                <a:lnTo>
                  <a:pt x="136601" y="1617192"/>
                </a:lnTo>
                <a:lnTo>
                  <a:pt x="179565" y="1637601"/>
                </a:lnTo>
                <a:lnTo>
                  <a:pt x="226225" y="1650403"/>
                </a:lnTo>
                <a:lnTo>
                  <a:pt x="275793" y="1654848"/>
                </a:lnTo>
                <a:lnTo>
                  <a:pt x="3093631" y="1654848"/>
                </a:lnTo>
                <a:lnTo>
                  <a:pt x="3143212" y="1650403"/>
                </a:lnTo>
                <a:lnTo>
                  <a:pt x="3189872" y="1637601"/>
                </a:lnTo>
                <a:lnTo>
                  <a:pt x="3232836" y="1617192"/>
                </a:lnTo>
                <a:lnTo>
                  <a:pt x="3271317" y="1589989"/>
                </a:lnTo>
                <a:lnTo>
                  <a:pt x="3304566" y="1556740"/>
                </a:lnTo>
                <a:lnTo>
                  <a:pt x="3331769" y="1518247"/>
                </a:lnTo>
                <a:lnTo>
                  <a:pt x="3352165" y="1475283"/>
                </a:lnTo>
                <a:lnTo>
                  <a:pt x="3364980" y="1428623"/>
                </a:lnTo>
                <a:lnTo>
                  <a:pt x="3369425" y="1379042"/>
                </a:lnTo>
                <a:lnTo>
                  <a:pt x="3369425" y="275818"/>
                </a:lnTo>
                <a:lnTo>
                  <a:pt x="3364980" y="226237"/>
                </a:lnTo>
                <a:lnTo>
                  <a:pt x="3352165" y="179578"/>
                </a:lnTo>
                <a:lnTo>
                  <a:pt x="3331769" y="136601"/>
                </a:lnTo>
                <a:lnTo>
                  <a:pt x="3304566" y="98107"/>
                </a:lnTo>
                <a:lnTo>
                  <a:pt x="3271317" y="64871"/>
                </a:lnTo>
                <a:lnTo>
                  <a:pt x="3232836" y="37655"/>
                </a:lnTo>
                <a:lnTo>
                  <a:pt x="3189872" y="17259"/>
                </a:lnTo>
                <a:lnTo>
                  <a:pt x="3143212" y="4445"/>
                </a:lnTo>
                <a:close/>
              </a:path>
            </a:pathLst>
          </a:custGeom>
          <a:solidFill>
            <a:srgbClr val="FBBF9B"/>
          </a:solidFill>
        </p:spPr>
        <p:txBody>
          <a:bodyPr wrap="square" lIns="0" tIns="0" rIns="0" bIns="0" rtlCol="0">
            <a:noAutofit/>
          </a:bodyPr>
          <a:lstStyle/>
          <a:p>
            <a:endParaRPr/>
          </a:p>
        </p:txBody>
      </p:sp>
      <p:sp>
        <p:nvSpPr>
          <p:cNvPr id="18" name="object 18"/>
          <p:cNvSpPr/>
          <p:nvPr/>
        </p:nvSpPr>
        <p:spPr>
          <a:xfrm>
            <a:off x="1468174" y="7629200"/>
            <a:ext cx="3369411" cy="1654848"/>
          </a:xfrm>
          <a:custGeom>
            <a:avLst/>
            <a:gdLst/>
            <a:ahLst/>
            <a:cxnLst/>
            <a:rect l="l" t="t" r="r" b="b"/>
            <a:pathLst>
              <a:path w="3369411" h="1654848">
                <a:moveTo>
                  <a:pt x="3093619" y="0"/>
                </a:moveTo>
                <a:lnTo>
                  <a:pt x="275793" y="0"/>
                </a:lnTo>
                <a:lnTo>
                  <a:pt x="226225" y="4445"/>
                </a:lnTo>
                <a:lnTo>
                  <a:pt x="179553" y="17259"/>
                </a:lnTo>
                <a:lnTo>
                  <a:pt x="136588" y="37655"/>
                </a:lnTo>
                <a:lnTo>
                  <a:pt x="98095" y="64871"/>
                </a:lnTo>
                <a:lnTo>
                  <a:pt x="64859" y="98107"/>
                </a:lnTo>
                <a:lnTo>
                  <a:pt x="37656" y="136601"/>
                </a:lnTo>
                <a:lnTo>
                  <a:pt x="17247" y="179578"/>
                </a:lnTo>
                <a:lnTo>
                  <a:pt x="4432" y="226237"/>
                </a:lnTo>
                <a:lnTo>
                  <a:pt x="0" y="275818"/>
                </a:lnTo>
                <a:lnTo>
                  <a:pt x="0" y="1379042"/>
                </a:lnTo>
                <a:lnTo>
                  <a:pt x="4432" y="1428623"/>
                </a:lnTo>
                <a:lnTo>
                  <a:pt x="17247" y="1475283"/>
                </a:lnTo>
                <a:lnTo>
                  <a:pt x="37656" y="1518247"/>
                </a:lnTo>
                <a:lnTo>
                  <a:pt x="64859" y="1556740"/>
                </a:lnTo>
                <a:lnTo>
                  <a:pt x="98095" y="1589989"/>
                </a:lnTo>
                <a:lnTo>
                  <a:pt x="136588" y="1617192"/>
                </a:lnTo>
                <a:lnTo>
                  <a:pt x="179553" y="1637601"/>
                </a:lnTo>
                <a:lnTo>
                  <a:pt x="226212" y="1650403"/>
                </a:lnTo>
                <a:lnTo>
                  <a:pt x="275781" y="1654848"/>
                </a:lnTo>
                <a:lnTo>
                  <a:pt x="3093619" y="1654848"/>
                </a:lnTo>
                <a:lnTo>
                  <a:pt x="3143199" y="1650403"/>
                </a:lnTo>
                <a:lnTo>
                  <a:pt x="3189859" y="1637601"/>
                </a:lnTo>
                <a:lnTo>
                  <a:pt x="3232823" y="1617192"/>
                </a:lnTo>
                <a:lnTo>
                  <a:pt x="3271317" y="1589989"/>
                </a:lnTo>
                <a:lnTo>
                  <a:pt x="3304553" y="1556740"/>
                </a:lnTo>
                <a:lnTo>
                  <a:pt x="3331756" y="1518247"/>
                </a:lnTo>
                <a:lnTo>
                  <a:pt x="3352152" y="1475283"/>
                </a:lnTo>
                <a:lnTo>
                  <a:pt x="3364967" y="1428623"/>
                </a:lnTo>
                <a:lnTo>
                  <a:pt x="3369412" y="1379042"/>
                </a:lnTo>
                <a:lnTo>
                  <a:pt x="3369412" y="275818"/>
                </a:lnTo>
                <a:lnTo>
                  <a:pt x="3364967" y="226237"/>
                </a:lnTo>
                <a:lnTo>
                  <a:pt x="3352152" y="179578"/>
                </a:lnTo>
                <a:lnTo>
                  <a:pt x="3331756" y="136601"/>
                </a:lnTo>
                <a:lnTo>
                  <a:pt x="3304553" y="98107"/>
                </a:lnTo>
                <a:lnTo>
                  <a:pt x="3271317" y="64871"/>
                </a:lnTo>
                <a:lnTo>
                  <a:pt x="3232823" y="37655"/>
                </a:lnTo>
                <a:lnTo>
                  <a:pt x="3189859" y="17259"/>
                </a:lnTo>
                <a:lnTo>
                  <a:pt x="3143199" y="4445"/>
                </a:lnTo>
                <a:close/>
              </a:path>
            </a:pathLst>
          </a:custGeom>
          <a:solidFill>
            <a:srgbClr val="FBBF9B"/>
          </a:solidFill>
        </p:spPr>
        <p:txBody>
          <a:bodyPr wrap="square" lIns="0" tIns="0" rIns="0" bIns="0" rtlCol="0">
            <a:noAutofit/>
          </a:bodyPr>
          <a:lstStyle/>
          <a:p>
            <a:endParaRPr/>
          </a:p>
        </p:txBody>
      </p:sp>
      <p:sp>
        <p:nvSpPr>
          <p:cNvPr id="23" name="text 1"/>
          <p:cNvSpPr txBox="1"/>
          <p:nvPr/>
        </p:nvSpPr>
        <p:spPr>
          <a:xfrm>
            <a:off x="1652438" y="7713600"/>
            <a:ext cx="2867132" cy="1477328"/>
          </a:xfrm>
          <a:prstGeom prst="rect">
            <a:avLst/>
          </a:prstGeom>
        </p:spPr>
        <p:txBody>
          <a:bodyPr vert="horz" wrap="none" lIns="0" tIns="0" rIns="0" bIns="0" rtlCol="0">
            <a:spAutoFit/>
          </a:bodyPr>
          <a:lstStyle/>
          <a:p>
            <a:pPr marL="0">
              <a:lnSpc>
                <a:spcPct val="100000"/>
              </a:lnSpc>
            </a:pPr>
            <a:r>
              <a:rPr sz="1600" b="1" spc="10">
                <a:solidFill>
                  <a:srgbClr val="3D3D3D"/>
                </a:solidFill>
                <a:latin typeface="Lato" panose="020F0502020204030203" pitchFamily="34" charset="0"/>
                <a:cs typeface="Arial"/>
              </a:rPr>
              <a:t>•   </a:t>
            </a:r>
            <a:r>
              <a:rPr sz="1600" b="1" spc="10">
                <a:solidFill>
                  <a:srgbClr val="3D3D3D"/>
                </a:solidFill>
                <a:latin typeface="Lato" panose="020F0502020204030203" pitchFamily="34" charset="0"/>
                <a:cs typeface="Gill Sans MT"/>
              </a:rPr>
              <a:t>Identi</a:t>
            </a:r>
            <a:r>
              <a:rPr sz="1600" b="1" spc="10">
                <a:solidFill>
                  <a:srgbClr val="3D3D3D"/>
                </a:solidFill>
                <a:latin typeface="Lato" panose="020F0502020204030203" pitchFamily="34" charset="0"/>
                <a:cs typeface="Tahoma"/>
              </a:rPr>
              <a:t>ﬁ</a:t>
            </a:r>
            <a:r>
              <a:rPr sz="1600" b="1" spc="10">
                <a:solidFill>
                  <a:srgbClr val="3D3D3D"/>
                </a:solidFill>
                <a:latin typeface="Lato" panose="020F0502020204030203" pitchFamily="34" charset="0"/>
                <a:cs typeface="Gill Sans MT"/>
              </a:rPr>
              <a:t>cación de </a:t>
            </a:r>
            <a:r>
              <a:rPr sz="1600" b="1" spc="10" err="1">
                <a:solidFill>
                  <a:srgbClr val="3D3D3D"/>
                </a:solidFill>
                <a:latin typeface="Lato" panose="020F0502020204030203" pitchFamily="34" charset="0"/>
                <a:cs typeface="Gill Sans MT"/>
              </a:rPr>
              <a:t>incidencias</a:t>
            </a:r>
            <a:endParaRPr lang="es-ES" sz="1600" b="1" spc="10">
              <a:solidFill>
                <a:srgbClr val="3D3D3D"/>
              </a:solidFill>
              <a:latin typeface="Lato" panose="020F0502020204030203" pitchFamily="34" charset="0"/>
              <a:cs typeface="Gill Sans MT"/>
            </a:endParaRPr>
          </a:p>
          <a:p>
            <a:r>
              <a:rPr lang="es-ES" sz="1600" b="1">
                <a:solidFill>
                  <a:srgbClr val="3D3D3D"/>
                </a:solidFill>
                <a:latin typeface="Lato" panose="020F0502020204030203" pitchFamily="34" charset="0"/>
                <a:cs typeface="Gill Sans MT"/>
              </a:rPr>
              <a:t>•   Disponibilidad y rendimiento</a:t>
            </a:r>
          </a:p>
          <a:p>
            <a:r>
              <a:rPr lang="es-ES" sz="1600" b="1">
                <a:solidFill>
                  <a:srgbClr val="3D3D3D"/>
                </a:solidFill>
                <a:latin typeface="Lato" panose="020F0502020204030203" pitchFamily="34" charset="0"/>
                <a:cs typeface="Gill Sans MT"/>
              </a:rPr>
              <a:t>•   Norte – Sur / Este – Oeste</a:t>
            </a:r>
          </a:p>
          <a:p>
            <a:r>
              <a:rPr lang="es-ES" sz="1600" b="1">
                <a:solidFill>
                  <a:srgbClr val="3D3D3D"/>
                </a:solidFill>
                <a:latin typeface="Lato" panose="020F0502020204030203" pitchFamily="34" charset="0"/>
                <a:cs typeface="Gill Sans MT"/>
              </a:rPr>
              <a:t>•   Actuación bajo protocolo</a:t>
            </a:r>
          </a:p>
          <a:p>
            <a:r>
              <a:rPr lang="es-ES" sz="1600" b="1">
                <a:solidFill>
                  <a:srgbClr val="3D3D3D"/>
                </a:solidFill>
                <a:latin typeface="Lato" panose="020F0502020204030203" pitchFamily="34" charset="0"/>
                <a:cs typeface="Gill Sans MT"/>
              </a:rPr>
              <a:t>•   </a:t>
            </a:r>
            <a:r>
              <a:rPr lang="es-ES" sz="1600" b="1" err="1">
                <a:solidFill>
                  <a:srgbClr val="3D3D3D"/>
                </a:solidFill>
                <a:latin typeface="Lato" panose="020F0502020204030203" pitchFamily="34" charset="0"/>
                <a:cs typeface="Gill Sans MT"/>
              </a:rPr>
              <a:t>Notiﬁcación</a:t>
            </a:r>
            <a:r>
              <a:rPr lang="es-ES" sz="1600" b="1">
                <a:solidFill>
                  <a:srgbClr val="3D3D3D"/>
                </a:solidFill>
                <a:latin typeface="Lato" panose="020F0502020204030203" pitchFamily="34" charset="0"/>
                <a:cs typeface="Gill Sans MT"/>
              </a:rPr>
              <a:t> de eventos</a:t>
            </a:r>
          </a:p>
          <a:p>
            <a:r>
              <a:rPr lang="es-ES" sz="1600" b="1">
                <a:solidFill>
                  <a:srgbClr val="3D3D3D"/>
                </a:solidFill>
                <a:latin typeface="Lato" panose="020F0502020204030203" pitchFamily="34" charset="0"/>
                <a:cs typeface="Gill Sans MT"/>
              </a:rPr>
              <a:t>•   Personalización</a:t>
            </a:r>
            <a:endParaRPr sz="1600" b="1">
              <a:solidFill>
                <a:srgbClr val="3D3D3D"/>
              </a:solidFill>
              <a:latin typeface="Lato" panose="020F0502020204030203" pitchFamily="34" charset="0"/>
              <a:cs typeface="Gill Sans MT"/>
            </a:endParaRPr>
          </a:p>
        </p:txBody>
      </p:sp>
      <p:pic>
        <p:nvPicPr>
          <p:cNvPr id="5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977" y="3787842"/>
            <a:ext cx="15600757" cy="723862"/>
          </a:xfrm>
          <a:prstGeom prst="rect">
            <a:avLst/>
          </a:prstGeom>
        </p:spPr>
      </p:pic>
      <p:sp>
        <p:nvSpPr>
          <p:cNvPr id="27" name="text 1"/>
          <p:cNvSpPr txBox="1"/>
          <p:nvPr/>
        </p:nvSpPr>
        <p:spPr>
          <a:xfrm>
            <a:off x="2519635" y="3906519"/>
            <a:ext cx="13619910" cy="496062"/>
          </a:xfrm>
          <a:prstGeom prst="rect">
            <a:avLst/>
          </a:prstGeom>
        </p:spPr>
        <p:txBody>
          <a:bodyPr vert="horz" wrap="none" lIns="0" tIns="0" rIns="0" bIns="0" rtlCol="0">
            <a:spAutoFit/>
          </a:bodyPr>
          <a:lstStyle/>
          <a:p>
            <a:pPr marL="0">
              <a:lnSpc>
                <a:spcPct val="100000"/>
              </a:lnSpc>
            </a:pPr>
            <a:r>
              <a:rPr sz="3230" b="1" spc="10">
                <a:solidFill>
                  <a:srgbClr val="FFFFFF"/>
                </a:solidFill>
                <a:latin typeface="Arial"/>
                <a:cs typeface="Arial"/>
              </a:rPr>
              <a:t>MONITORIZACIÓN     SOPORTE     ADMINISTRACIÓN      OPERACIÓN</a:t>
            </a:r>
            <a:endParaRPr sz="3200">
              <a:latin typeface="Arial"/>
              <a:cs typeface="Arial"/>
            </a:endParaRPr>
          </a:p>
        </p:txBody>
      </p:sp>
      <p:sp>
        <p:nvSpPr>
          <p:cNvPr id="28" name="text 1"/>
          <p:cNvSpPr txBox="1"/>
          <p:nvPr/>
        </p:nvSpPr>
        <p:spPr>
          <a:xfrm>
            <a:off x="2301986" y="5339824"/>
            <a:ext cx="1677062" cy="1384995"/>
          </a:xfrm>
          <a:prstGeom prst="rect">
            <a:avLst/>
          </a:prstGeom>
        </p:spPr>
        <p:txBody>
          <a:bodyPr vert="horz" wrap="none" lIns="0" tIns="0" rIns="0" bIns="0" rtlCol="0">
            <a:spAutoFit/>
          </a:bodyPr>
          <a:lstStyle/>
          <a:p>
            <a:pPr marL="0" algn="ctr">
              <a:lnSpc>
                <a:spcPct val="100000"/>
              </a:lnSpc>
            </a:pPr>
            <a:r>
              <a:rPr sz="3000" spc="10" err="1">
                <a:solidFill>
                  <a:srgbClr val="474D4F"/>
                </a:solidFill>
                <a:latin typeface="Lato" panose="020F0502020204030203" pitchFamily="34" charset="0"/>
                <a:cs typeface="Arial"/>
              </a:rPr>
              <a:t>Soporte</a:t>
            </a:r>
            <a:r>
              <a:rPr sz="3000" spc="10">
                <a:solidFill>
                  <a:srgbClr val="474D4F"/>
                </a:solidFill>
                <a:latin typeface="Lato" panose="020F0502020204030203" pitchFamily="34" charset="0"/>
                <a:cs typeface="Arial"/>
              </a:rPr>
              <a:t> a</a:t>
            </a:r>
            <a:endParaRPr lang="es-ES" sz="3000" spc="10">
              <a:solidFill>
                <a:srgbClr val="474D4F"/>
              </a:solidFill>
              <a:latin typeface="Lato" panose="020F0502020204030203" pitchFamily="34" charset="0"/>
              <a:cs typeface="Arial"/>
            </a:endParaRPr>
          </a:p>
          <a:p>
            <a:pPr algn="ctr"/>
            <a:r>
              <a:rPr lang="es-ES" sz="3000" spc="10">
                <a:solidFill>
                  <a:srgbClr val="474D4F"/>
                </a:solidFill>
                <a:latin typeface="Lato" panose="020F0502020204030203" pitchFamily="34" charset="0"/>
                <a:cs typeface="Arial"/>
              </a:rPr>
              <a:t>usuario</a:t>
            </a:r>
            <a:endParaRPr lang="es-ES" sz="3000">
              <a:latin typeface="Lato" panose="020F0502020204030203" pitchFamily="34" charset="0"/>
              <a:cs typeface="Arial"/>
            </a:endParaRPr>
          </a:p>
          <a:p>
            <a:pPr marL="0">
              <a:lnSpc>
                <a:spcPct val="100000"/>
              </a:lnSpc>
            </a:pPr>
            <a:endParaRPr sz="3000">
              <a:latin typeface="Arial"/>
              <a:cs typeface="Arial"/>
            </a:endParaRPr>
          </a:p>
        </p:txBody>
      </p:sp>
      <p:sp>
        <p:nvSpPr>
          <p:cNvPr id="30" name="text 1"/>
          <p:cNvSpPr txBox="1"/>
          <p:nvPr/>
        </p:nvSpPr>
        <p:spPr>
          <a:xfrm>
            <a:off x="6099327" y="5323667"/>
            <a:ext cx="2358338" cy="923330"/>
          </a:xfrm>
          <a:prstGeom prst="rect">
            <a:avLst/>
          </a:prstGeom>
        </p:spPr>
        <p:txBody>
          <a:bodyPr vert="horz" wrap="none" lIns="0" tIns="0" rIns="0" bIns="0" rtlCol="0">
            <a:spAutoFit/>
          </a:bodyPr>
          <a:lstStyle/>
          <a:p>
            <a:pPr marL="0" algn="ctr">
              <a:lnSpc>
                <a:spcPct val="100000"/>
              </a:lnSpc>
            </a:pPr>
            <a:r>
              <a:rPr sz="3000" spc="10" err="1">
                <a:solidFill>
                  <a:srgbClr val="474D4F"/>
                </a:solidFill>
                <a:latin typeface="Lato" panose="020F0502020204030203" pitchFamily="34" charset="0"/>
                <a:cs typeface="Arial"/>
              </a:rPr>
              <a:t>Virtualización</a:t>
            </a:r>
            <a:endParaRPr lang="es-ES" sz="3000" spc="10">
              <a:solidFill>
                <a:srgbClr val="474D4F"/>
              </a:solidFill>
              <a:latin typeface="Lato" panose="020F0502020204030203" pitchFamily="34" charset="0"/>
              <a:cs typeface="Arial"/>
            </a:endParaRPr>
          </a:p>
          <a:p>
            <a:pPr algn="ctr"/>
            <a:r>
              <a:rPr lang="es-ES" sz="3000" spc="10">
                <a:solidFill>
                  <a:srgbClr val="474D4F"/>
                </a:solidFill>
                <a:latin typeface="Lato" panose="020F0502020204030203" pitchFamily="34" charset="0"/>
                <a:cs typeface="Arial"/>
              </a:rPr>
              <a:t>de entornos</a:t>
            </a:r>
            <a:endParaRPr lang="es-ES" sz="3000">
              <a:latin typeface="Lato" panose="020F0502020204030203" pitchFamily="34" charset="0"/>
              <a:cs typeface="Arial"/>
            </a:endParaRPr>
          </a:p>
        </p:txBody>
      </p:sp>
      <p:sp>
        <p:nvSpPr>
          <p:cNvPr id="32" name="text 1"/>
          <p:cNvSpPr txBox="1"/>
          <p:nvPr/>
        </p:nvSpPr>
        <p:spPr>
          <a:xfrm>
            <a:off x="10448619" y="5485825"/>
            <a:ext cx="1800173" cy="461665"/>
          </a:xfrm>
          <a:prstGeom prst="rect">
            <a:avLst/>
          </a:prstGeom>
        </p:spPr>
        <p:txBody>
          <a:bodyPr vert="horz" wrap="none" lIns="0" tIns="0" rIns="0" bIns="0" rtlCol="0">
            <a:spAutoFit/>
          </a:bodyPr>
          <a:lstStyle/>
          <a:p>
            <a:pPr marL="0">
              <a:lnSpc>
                <a:spcPct val="100000"/>
              </a:lnSpc>
            </a:pPr>
            <a:r>
              <a:rPr sz="3000" spc="10">
                <a:solidFill>
                  <a:srgbClr val="474D4F"/>
                </a:solidFill>
                <a:latin typeface="Lato" panose="020F0502020204030203" pitchFamily="34" charset="0"/>
                <a:cs typeface="Arial"/>
              </a:rPr>
              <a:t>Desarrollo</a:t>
            </a:r>
            <a:endParaRPr sz="3000">
              <a:latin typeface="Lato" panose="020F0502020204030203" pitchFamily="34" charset="0"/>
              <a:cs typeface="Arial"/>
            </a:endParaRPr>
          </a:p>
        </p:txBody>
      </p:sp>
      <p:sp>
        <p:nvSpPr>
          <p:cNvPr id="33" name="text 1"/>
          <p:cNvSpPr txBox="1"/>
          <p:nvPr/>
        </p:nvSpPr>
        <p:spPr>
          <a:xfrm>
            <a:off x="14518063" y="5340206"/>
            <a:ext cx="1870384" cy="923330"/>
          </a:xfrm>
          <a:prstGeom prst="rect">
            <a:avLst/>
          </a:prstGeom>
        </p:spPr>
        <p:txBody>
          <a:bodyPr vert="horz" wrap="none" lIns="0" tIns="0" rIns="0" bIns="0" rtlCol="0">
            <a:spAutoFit/>
          </a:bodyPr>
          <a:lstStyle/>
          <a:p>
            <a:pPr marL="0">
              <a:lnSpc>
                <a:spcPct val="100000"/>
              </a:lnSpc>
            </a:pPr>
            <a:r>
              <a:rPr sz="3000" spc="10">
                <a:solidFill>
                  <a:srgbClr val="474D4F"/>
                </a:solidFill>
                <a:latin typeface="Lato" panose="020F0502020204030203" pitchFamily="34" charset="0"/>
                <a:cs typeface="Arial"/>
              </a:rPr>
              <a:t>Análisis de</a:t>
            </a:r>
            <a:endParaRPr sz="3000">
              <a:latin typeface="Lato" panose="020F0502020204030203" pitchFamily="34" charset="0"/>
              <a:cs typeface="Arial"/>
            </a:endParaRPr>
          </a:p>
          <a:p>
            <a:pPr marL="466180">
              <a:lnSpc>
                <a:spcPct val="100000"/>
              </a:lnSpc>
            </a:pPr>
            <a:r>
              <a:rPr sz="3000" spc="10">
                <a:solidFill>
                  <a:srgbClr val="474D4F"/>
                </a:solidFill>
                <a:latin typeface="Lato" panose="020F0502020204030203" pitchFamily="34" charset="0"/>
                <a:cs typeface="Arial"/>
              </a:rPr>
              <a:t>datos</a:t>
            </a:r>
            <a:endParaRPr sz="3000">
              <a:latin typeface="Lato" panose="020F0502020204030203" pitchFamily="34" charset="0"/>
              <a:cs typeface="Arial"/>
            </a:endParaRPr>
          </a:p>
        </p:txBody>
      </p:sp>
      <p:pic>
        <p:nvPicPr>
          <p:cNvPr id="53"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1047" y="6469134"/>
            <a:ext cx="12562574" cy="363728"/>
          </a:xfrm>
          <a:prstGeom prst="rect">
            <a:avLst/>
          </a:prstGeom>
        </p:spPr>
      </p:pic>
      <p:pic>
        <p:nvPicPr>
          <p:cNvPr id="54"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9524" y="6449852"/>
            <a:ext cx="25400" cy="383006"/>
          </a:xfrm>
          <a:prstGeom prst="rect">
            <a:avLst/>
          </a:prstGeom>
        </p:spPr>
      </p:pic>
      <p:pic>
        <p:nvPicPr>
          <p:cNvPr id="55"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48706" y="6449852"/>
            <a:ext cx="25400" cy="383006"/>
          </a:xfrm>
          <a:prstGeom prst="rect">
            <a:avLst/>
          </a:prstGeom>
        </p:spPr>
      </p:pic>
      <p:pic>
        <p:nvPicPr>
          <p:cNvPr id="56"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1038" y="7213859"/>
            <a:ext cx="12580937" cy="428041"/>
          </a:xfrm>
          <a:prstGeom prst="rect">
            <a:avLst/>
          </a:prstGeom>
        </p:spPr>
      </p:pic>
      <p:pic>
        <p:nvPicPr>
          <p:cNvPr id="57"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31996" y="7213864"/>
            <a:ext cx="25400" cy="411848"/>
          </a:xfrm>
          <a:prstGeom prst="rect">
            <a:avLst/>
          </a:prstGeom>
        </p:spPr>
      </p:pic>
      <p:pic>
        <p:nvPicPr>
          <p:cNvPr id="58"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37230" y="7213863"/>
            <a:ext cx="25400" cy="428041"/>
          </a:xfrm>
          <a:prstGeom prst="rect">
            <a:avLst/>
          </a:prstGeom>
        </p:spPr>
      </p:pic>
      <p:pic>
        <p:nvPicPr>
          <p:cNvPr id="59"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76656" y="6807463"/>
            <a:ext cx="25400" cy="431800"/>
          </a:xfrm>
          <a:prstGeom prst="rect">
            <a:avLst/>
          </a:prstGeom>
        </p:spPr>
      </p:pic>
      <p:pic>
        <p:nvPicPr>
          <p:cNvPr id="60"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96182" y="7536972"/>
            <a:ext cx="853288" cy="548132"/>
          </a:xfrm>
          <a:prstGeom prst="rect">
            <a:avLst/>
          </a:prstGeom>
        </p:spPr>
      </p:pic>
      <p:sp>
        <p:nvSpPr>
          <p:cNvPr id="34" name="text 1"/>
          <p:cNvSpPr txBox="1"/>
          <p:nvPr/>
        </p:nvSpPr>
        <p:spPr>
          <a:xfrm>
            <a:off x="18590144" y="7617915"/>
            <a:ext cx="456215" cy="407804"/>
          </a:xfrm>
          <a:prstGeom prst="rect">
            <a:avLst/>
          </a:prstGeom>
        </p:spPr>
        <p:txBody>
          <a:bodyPr vert="horz" wrap="none" lIns="0" tIns="0" rIns="0" bIns="0" rtlCol="0">
            <a:spAutoFit/>
          </a:bodyPr>
          <a:lstStyle/>
          <a:p>
            <a:pPr marL="0">
              <a:lnSpc>
                <a:spcPct val="100000"/>
              </a:lnSpc>
            </a:pPr>
            <a:r>
              <a:rPr sz="2650" b="1" spc="10">
                <a:solidFill>
                  <a:srgbClr val="333436"/>
                </a:solidFill>
                <a:latin typeface="Lato" panose="020F0502020204030203" pitchFamily="34" charset="0"/>
                <a:cs typeface="Arial"/>
              </a:rPr>
              <a:t>N1</a:t>
            </a:r>
            <a:endParaRPr sz="2600">
              <a:latin typeface="Lato" panose="020F0502020204030203" pitchFamily="34" charset="0"/>
              <a:cs typeface="Arial"/>
            </a:endParaRPr>
          </a:p>
        </p:txBody>
      </p:sp>
      <p:pic>
        <p:nvPicPr>
          <p:cNvPr id="61"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396186" y="6261384"/>
            <a:ext cx="853288" cy="550011"/>
          </a:xfrm>
          <a:prstGeom prst="rect">
            <a:avLst/>
          </a:prstGeom>
        </p:spPr>
      </p:pic>
      <p:sp>
        <p:nvSpPr>
          <p:cNvPr id="35" name="text 1"/>
          <p:cNvSpPr txBox="1"/>
          <p:nvPr/>
        </p:nvSpPr>
        <p:spPr>
          <a:xfrm>
            <a:off x="18607611" y="6326204"/>
            <a:ext cx="456215" cy="407804"/>
          </a:xfrm>
          <a:prstGeom prst="rect">
            <a:avLst/>
          </a:prstGeom>
        </p:spPr>
        <p:txBody>
          <a:bodyPr vert="horz" wrap="none" lIns="0" tIns="0" rIns="0" bIns="0" rtlCol="0">
            <a:spAutoFit/>
          </a:bodyPr>
          <a:lstStyle/>
          <a:p>
            <a:pPr marL="0">
              <a:lnSpc>
                <a:spcPct val="100000"/>
              </a:lnSpc>
            </a:pPr>
            <a:r>
              <a:rPr sz="2650" b="1" spc="10">
                <a:solidFill>
                  <a:srgbClr val="333436"/>
                </a:solidFill>
                <a:latin typeface="Lato" panose="020F0502020204030203" pitchFamily="34" charset="0"/>
                <a:cs typeface="Arial"/>
              </a:rPr>
              <a:t>N2</a:t>
            </a:r>
            <a:endParaRPr sz="2600">
              <a:latin typeface="Lato" panose="020F0502020204030203" pitchFamily="34" charset="0"/>
              <a:cs typeface="Arial"/>
            </a:endParaRPr>
          </a:p>
        </p:txBody>
      </p:sp>
      <p:pic>
        <p:nvPicPr>
          <p:cNvPr id="62"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396182" y="4952268"/>
            <a:ext cx="853288" cy="548132"/>
          </a:xfrm>
          <a:prstGeom prst="rect">
            <a:avLst/>
          </a:prstGeom>
        </p:spPr>
      </p:pic>
      <p:sp>
        <p:nvSpPr>
          <p:cNvPr id="36" name="text 1"/>
          <p:cNvSpPr txBox="1"/>
          <p:nvPr/>
        </p:nvSpPr>
        <p:spPr>
          <a:xfrm>
            <a:off x="18606214" y="5061897"/>
            <a:ext cx="456215" cy="407804"/>
          </a:xfrm>
          <a:prstGeom prst="rect">
            <a:avLst/>
          </a:prstGeom>
        </p:spPr>
        <p:txBody>
          <a:bodyPr vert="horz" wrap="none" lIns="0" tIns="0" rIns="0" bIns="0" rtlCol="0">
            <a:spAutoFit/>
          </a:bodyPr>
          <a:lstStyle/>
          <a:p>
            <a:pPr marL="0">
              <a:lnSpc>
                <a:spcPct val="100000"/>
              </a:lnSpc>
            </a:pPr>
            <a:r>
              <a:rPr sz="2650" b="1" spc="10">
                <a:solidFill>
                  <a:srgbClr val="333436"/>
                </a:solidFill>
                <a:latin typeface="Lato" panose="020F0502020204030203" pitchFamily="34" charset="0"/>
                <a:cs typeface="Arial"/>
              </a:rPr>
              <a:t>N3</a:t>
            </a:r>
            <a:endParaRPr sz="2600">
              <a:latin typeface="Lato" panose="020F0502020204030203" pitchFamily="34" charset="0"/>
              <a:cs typeface="Arial"/>
            </a:endParaRPr>
          </a:p>
        </p:txBody>
      </p:sp>
      <p:pic>
        <p:nvPicPr>
          <p:cNvPr id="63"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44889" y="3865567"/>
            <a:ext cx="581838" cy="5418481"/>
          </a:xfrm>
          <a:prstGeom prst="rect">
            <a:avLst/>
          </a:prstGeom>
        </p:spPr>
      </p:pic>
      <p:sp>
        <p:nvSpPr>
          <p:cNvPr id="37" name="text 1"/>
          <p:cNvSpPr txBox="1"/>
          <p:nvPr/>
        </p:nvSpPr>
        <p:spPr>
          <a:xfrm rot="-5400000">
            <a:off x="16594914" y="6291230"/>
            <a:ext cx="2631811" cy="407804"/>
          </a:xfrm>
          <a:prstGeom prst="rect">
            <a:avLst/>
          </a:prstGeom>
        </p:spPr>
        <p:txBody>
          <a:bodyPr vert="horz" wrap="none" lIns="0" tIns="0" rIns="0" bIns="0" rtlCol="0">
            <a:spAutoFit/>
          </a:bodyPr>
          <a:lstStyle/>
          <a:p>
            <a:pPr marL="0">
              <a:lnSpc>
                <a:spcPct val="100000"/>
              </a:lnSpc>
            </a:pPr>
            <a:r>
              <a:rPr sz="2650" b="1" spc="10">
                <a:solidFill>
                  <a:srgbClr val="333436"/>
                </a:solidFill>
                <a:latin typeface="Lato" panose="020F0502020204030203" pitchFamily="34" charset="0"/>
                <a:cs typeface="Arial"/>
              </a:rPr>
              <a:t>Áreas de Soporte</a:t>
            </a:r>
            <a:endParaRPr sz="2600">
              <a:latin typeface="Lato" panose="020F0502020204030203" pitchFamily="34" charset="0"/>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02"/>
            <a:ext cx="20106004" cy="11306884"/>
          </a:xfrm>
          <a:prstGeom prst="rect">
            <a:avLst/>
          </a:prstGeom>
        </p:spPr>
      </p:pic>
      <p:pic>
        <p:nvPicPr>
          <p:cNvPr id="5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106006" cy="15638"/>
          </a:xfrm>
          <a:prstGeom prst="rect">
            <a:avLst/>
          </a:prstGeom>
        </p:spPr>
      </p:pic>
      <p:pic>
        <p:nvPicPr>
          <p:cNvPr id="5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31774" y="9954809"/>
            <a:ext cx="3472020" cy="1367241"/>
          </a:xfrm>
          <a:prstGeom prst="rect">
            <a:avLst/>
          </a:prstGeom>
        </p:spPr>
      </p:pic>
      <p:sp>
        <p:nvSpPr>
          <p:cNvPr id="2" name="text 1"/>
          <p:cNvSpPr txBox="1"/>
          <p:nvPr/>
        </p:nvSpPr>
        <p:spPr>
          <a:xfrm>
            <a:off x="13939044" y="939179"/>
            <a:ext cx="4711055" cy="992579"/>
          </a:xfrm>
          <a:prstGeom prst="rect">
            <a:avLst/>
          </a:prstGeom>
        </p:spPr>
        <p:txBody>
          <a:bodyPr vert="horz" wrap="square" lIns="0" tIns="0" rIns="0" bIns="0" rtlCol="0">
            <a:spAutoFit/>
          </a:bodyPr>
          <a:lstStyle/>
          <a:p>
            <a:pPr marL="0">
              <a:lnSpc>
                <a:spcPct val="100000"/>
              </a:lnSpc>
            </a:pPr>
            <a:r>
              <a:rPr lang="es-ES" sz="6450" b="1">
                <a:latin typeface="Lato" panose="020F0502020204030203" pitchFamily="34" charset="0"/>
                <a:cs typeface="Arial"/>
              </a:rPr>
              <a:t>INNOVACIÓN</a:t>
            </a:r>
            <a:endParaRPr sz="6450" b="1">
              <a:latin typeface="Lato" panose="020F0502020204030203" pitchFamily="34" charset="0"/>
              <a:cs typeface="Arial"/>
            </a:endParaRPr>
          </a:p>
        </p:txBody>
      </p:sp>
      <p:sp>
        <p:nvSpPr>
          <p:cNvPr id="3" name="text 1"/>
          <p:cNvSpPr txBox="1"/>
          <p:nvPr/>
        </p:nvSpPr>
        <p:spPr>
          <a:xfrm>
            <a:off x="14131377" y="1729523"/>
            <a:ext cx="5000793" cy="1021690"/>
          </a:xfrm>
          <a:prstGeom prst="rect">
            <a:avLst/>
          </a:prstGeom>
        </p:spPr>
        <p:txBody>
          <a:bodyPr vert="horz" wrap="none" lIns="0" tIns="0" rIns="0" bIns="0" rtlCol="0">
            <a:spAutoFit/>
          </a:bodyPr>
          <a:lstStyle/>
          <a:p>
            <a:pPr marL="0">
              <a:lnSpc>
                <a:spcPct val="100000"/>
              </a:lnSpc>
            </a:pPr>
            <a:r>
              <a:rPr lang="es-ES" sz="6639" b="1" spc="10">
                <a:solidFill>
                  <a:srgbClr val="484D50"/>
                </a:solidFill>
                <a:latin typeface="Lato" panose="020F0502020204030203" pitchFamily="34" charset="0"/>
                <a:cs typeface="Arial"/>
              </a:rPr>
              <a:t>Y DESARROLLO</a:t>
            </a:r>
            <a:endParaRPr sz="6600" b="1">
              <a:latin typeface="Lato" panose="020F0502020204030203" pitchFamily="34" charset="0"/>
              <a:cs typeface="Arial"/>
            </a:endParaRPr>
          </a:p>
        </p:txBody>
      </p:sp>
      <p:sp>
        <p:nvSpPr>
          <p:cNvPr id="5" name="object 5"/>
          <p:cNvSpPr/>
          <p:nvPr/>
        </p:nvSpPr>
        <p:spPr>
          <a:xfrm>
            <a:off x="19446644" y="827103"/>
            <a:ext cx="76200" cy="1912442"/>
          </a:xfrm>
          <a:custGeom>
            <a:avLst/>
            <a:gdLst/>
            <a:ahLst/>
            <a:cxnLst/>
            <a:rect l="l" t="t" r="r" b="b"/>
            <a:pathLst>
              <a:path w="76200" h="1912442">
                <a:moveTo>
                  <a:pt x="38100" y="38100"/>
                </a:moveTo>
                <a:lnTo>
                  <a:pt x="38100" y="1874342"/>
                </a:lnTo>
              </a:path>
            </a:pathLst>
          </a:custGeom>
          <a:ln w="76200">
            <a:solidFill>
              <a:srgbClr val="525759"/>
            </a:solidFill>
          </a:ln>
        </p:spPr>
        <p:txBody>
          <a:bodyPr wrap="square" lIns="0" tIns="0" rIns="0" bIns="0" rtlCol="0">
            <a:noAutofit/>
          </a:bodyPr>
          <a:lstStyle/>
          <a:p>
            <a:endParaRPr/>
          </a:p>
        </p:txBody>
      </p:sp>
      <p:sp>
        <p:nvSpPr>
          <p:cNvPr id="47" name="CuadroTexto 46">
            <a:extLst>
              <a:ext uri="{FF2B5EF4-FFF2-40B4-BE49-F238E27FC236}">
                <a16:creationId xmlns:a16="http://schemas.microsoft.com/office/drawing/2014/main" id="{2E296714-F920-D24C-B53C-E0DD85EB8544}"/>
              </a:ext>
            </a:extLst>
          </p:cNvPr>
          <p:cNvSpPr txBox="1"/>
          <p:nvPr/>
        </p:nvSpPr>
        <p:spPr>
          <a:xfrm>
            <a:off x="1366044" y="2751213"/>
            <a:ext cx="9448800" cy="5509200"/>
          </a:xfrm>
          <a:prstGeom prst="rect">
            <a:avLst/>
          </a:prstGeom>
          <a:noFill/>
        </p:spPr>
        <p:txBody>
          <a:bodyPr wrap="square" rtlCol="0">
            <a:spAutoFit/>
          </a:bodyPr>
          <a:lstStyle/>
          <a:p>
            <a:r>
              <a:rPr lang="es-ES" sz="3200" b="1">
                <a:latin typeface="Lato" panose="020F0502020204030203" pitchFamily="34" charset="77"/>
                <a:cs typeface="Calibri" panose="020F0502020204030204" pitchFamily="34" charset="0"/>
              </a:rPr>
              <a:t>Desde su nacimiento SmartHC ha apostado por el futuro, tanto por las personas con acuerdos con universidades, programas de becas, programa Eso y Empresa de la Comunidad de Madrid, etc., como por la innovación. Mediante equipos de desarrollo dedicados a elaborar aplicaciones que permitieran marcar la diferencia en el mercado.</a:t>
            </a:r>
          </a:p>
          <a:p>
            <a:endParaRPr lang="es-ES" sz="3200" b="1">
              <a:latin typeface="Lato" panose="020F0502020204030203" pitchFamily="34" charset="77"/>
              <a:cs typeface="Calibri" panose="020F0502020204030204" pitchFamily="34" charset="0"/>
            </a:endParaRPr>
          </a:p>
          <a:p>
            <a:r>
              <a:rPr lang="es-ES" sz="3200" b="1">
                <a:latin typeface="Lato" panose="020F0502020204030203" pitchFamily="34" charset="77"/>
                <a:cs typeface="Calibri" panose="020F0502020204030204" pitchFamily="34" charset="0"/>
              </a:rPr>
              <a:t>Está en permanente búsqueda de empresas con ideas diferenciadores para poder ofrecer a sus clientes lo que necesitan.</a:t>
            </a:r>
          </a:p>
        </p:txBody>
      </p:sp>
      <p:pic>
        <p:nvPicPr>
          <p:cNvPr id="24" name="Imagen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2181" y="2839409"/>
            <a:ext cx="2790825" cy="1638300"/>
          </a:xfrm>
          <a:prstGeom prst="rect">
            <a:avLst/>
          </a:prstGeom>
        </p:spPr>
      </p:pic>
      <p:pic>
        <p:nvPicPr>
          <p:cNvPr id="25" name="Imagen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65341" y="4177009"/>
            <a:ext cx="3295650" cy="1977390"/>
          </a:xfrm>
          <a:prstGeom prst="rect">
            <a:avLst/>
          </a:prstGeom>
        </p:spPr>
      </p:pic>
      <p:pic>
        <p:nvPicPr>
          <p:cNvPr id="21" name="Imagen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62666" y="3523125"/>
            <a:ext cx="2428893" cy="1462098"/>
          </a:xfrm>
          <a:prstGeom prst="rect">
            <a:avLst/>
          </a:prstGeom>
        </p:spPr>
      </p:pic>
      <p:pic>
        <p:nvPicPr>
          <p:cNvPr id="26" name="Imagen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972773" y="6808283"/>
            <a:ext cx="3932541" cy="3024124"/>
          </a:xfrm>
          <a:prstGeom prst="rect">
            <a:avLst/>
          </a:prstGeom>
        </p:spPr>
      </p:pic>
    </p:spTree>
    <p:extLst>
      <p:ext uri="{BB962C8B-B14F-4D97-AF65-F5344CB8AC3E}">
        <p14:creationId xmlns:p14="http://schemas.microsoft.com/office/powerpoint/2010/main" val="898947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4895" y="9950216"/>
            <a:ext cx="3465773" cy="1371834"/>
          </a:xfrm>
          <a:prstGeom prst="rect">
            <a:avLst/>
          </a:prstGeom>
        </p:spPr>
      </p:pic>
      <p:pic>
        <p:nvPicPr>
          <p:cNvPr id="15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 y="0"/>
            <a:ext cx="20104608" cy="3599382"/>
          </a:xfrm>
          <a:prstGeom prst="rect">
            <a:avLst/>
          </a:prstGeom>
        </p:spPr>
      </p:pic>
      <p:sp>
        <p:nvSpPr>
          <p:cNvPr id="91" name="object 91"/>
          <p:cNvSpPr/>
          <p:nvPr/>
        </p:nvSpPr>
        <p:spPr>
          <a:xfrm>
            <a:off x="19366821" y="489686"/>
            <a:ext cx="168577" cy="2676340"/>
          </a:xfrm>
          <a:custGeom>
            <a:avLst/>
            <a:gdLst/>
            <a:ahLst/>
            <a:cxnLst/>
            <a:rect l="l" t="t" r="r" b="b"/>
            <a:pathLst>
              <a:path w="41148" h="2166849">
                <a:moveTo>
                  <a:pt x="20574" y="20574"/>
                </a:moveTo>
                <a:lnTo>
                  <a:pt x="20574" y="2146275"/>
                </a:lnTo>
              </a:path>
            </a:pathLst>
          </a:custGeom>
          <a:ln w="41148">
            <a:solidFill>
              <a:srgbClr val="53585A"/>
            </a:solidFill>
          </a:ln>
        </p:spPr>
        <p:txBody>
          <a:bodyPr wrap="square" lIns="0" tIns="0" rIns="0" bIns="0" rtlCol="0">
            <a:noAutofit/>
          </a:bodyPr>
          <a:lstStyle/>
          <a:p>
            <a:endParaRPr/>
          </a:p>
        </p:txBody>
      </p:sp>
      <p:pic>
        <p:nvPicPr>
          <p:cNvPr id="15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 y="10379267"/>
            <a:ext cx="20100344" cy="942783"/>
          </a:xfrm>
          <a:prstGeom prst="rect">
            <a:avLst/>
          </a:prstGeom>
        </p:spPr>
      </p:pic>
      <p:sp>
        <p:nvSpPr>
          <p:cNvPr id="12" name="CuadroTexto 11"/>
          <p:cNvSpPr txBox="1"/>
          <p:nvPr/>
        </p:nvSpPr>
        <p:spPr>
          <a:xfrm>
            <a:off x="1206560" y="4746625"/>
            <a:ext cx="12427684" cy="5139869"/>
          </a:xfrm>
          <a:prstGeom prst="rect">
            <a:avLst/>
          </a:prstGeom>
          <a:noFill/>
        </p:spPr>
        <p:txBody>
          <a:bodyPr wrap="square" rtlCol="0">
            <a:spAutoFit/>
          </a:bodyPr>
          <a:lstStyle/>
          <a:p>
            <a:pPr algn="just"/>
            <a:r>
              <a:rPr lang="es-ES" sz="2800" spc="10">
                <a:solidFill>
                  <a:srgbClr val="515455"/>
                </a:solidFill>
                <a:latin typeface="Lato" panose="020F0502020204030203" pitchFamily="34" charset="77"/>
                <a:cs typeface="Tahoma"/>
              </a:rPr>
              <a:t>En el año 2018 se llega a un acuerdo estratégico con la Empresa </a:t>
            </a:r>
            <a:r>
              <a:rPr lang="es-ES" sz="2800" spc="10" err="1">
                <a:solidFill>
                  <a:srgbClr val="515455"/>
                </a:solidFill>
                <a:latin typeface="Lato" panose="020F0502020204030203" pitchFamily="34" charset="77"/>
                <a:cs typeface="Tahoma"/>
              </a:rPr>
              <a:t>Kudelsky</a:t>
            </a:r>
            <a:r>
              <a:rPr lang="es-ES" sz="2800" spc="10">
                <a:solidFill>
                  <a:srgbClr val="515455"/>
                </a:solidFill>
                <a:latin typeface="Lato" panose="020F0502020204030203" pitchFamily="34" charset="77"/>
                <a:cs typeface="Tahoma"/>
              </a:rPr>
              <a:t> Security del grupo Nagra, para la distribución en exclusiva de un desarrollo propio para garantizar comunicaciones seguras.</a:t>
            </a:r>
          </a:p>
          <a:p>
            <a:pPr algn="just"/>
            <a:endParaRPr lang="es-ES" sz="2800" spc="10">
              <a:solidFill>
                <a:srgbClr val="515455"/>
              </a:solidFill>
              <a:latin typeface="Lato" panose="020F0502020204030203" pitchFamily="34" charset="77"/>
              <a:cs typeface="Tahoma"/>
            </a:endParaRPr>
          </a:p>
          <a:p>
            <a:pPr algn="just"/>
            <a:r>
              <a:rPr lang="es-ES" sz="2800" spc="10">
                <a:solidFill>
                  <a:srgbClr val="515455"/>
                </a:solidFill>
                <a:latin typeface="Lato" panose="020F0502020204030203" pitchFamily="34" charset="77"/>
                <a:cs typeface="Tahoma"/>
              </a:rPr>
              <a:t>Se trataba de una solución hardware que permitía usar dispositivos móviles con un nivel adicional de seguridad, pero usando métodos convencionales de cifrado para los que cada vez se documentan más ataques.</a:t>
            </a:r>
          </a:p>
          <a:p>
            <a:pPr algn="just"/>
            <a:endParaRPr lang="es-ES" sz="2800" spc="10">
              <a:solidFill>
                <a:srgbClr val="515455"/>
              </a:solidFill>
              <a:latin typeface="Lato" panose="020F0502020204030203" pitchFamily="34" charset="77"/>
              <a:cs typeface="Tahoma"/>
            </a:endParaRPr>
          </a:p>
          <a:p>
            <a:pPr algn="just"/>
            <a:r>
              <a:rPr lang="es-ES" sz="2800" spc="10">
                <a:solidFill>
                  <a:srgbClr val="515455"/>
                </a:solidFill>
                <a:latin typeface="Lato" panose="020F0502020204030203" pitchFamily="34" charset="77"/>
                <a:cs typeface="Tahoma"/>
              </a:rPr>
              <a:t>De esta manera surge la idea de poder desarrollar un sistema de cifrado más robusto que permitiese implementarlo en soluciones software o hardware y poder aplicarlo a cualquier método de comunicación.</a:t>
            </a:r>
            <a:endParaRPr lang="es-ES" sz="2800">
              <a:latin typeface="Lato" panose="020F0502020204030203" pitchFamily="34" charset="77"/>
              <a:cs typeface="Tahoma"/>
            </a:endParaRPr>
          </a:p>
          <a:p>
            <a:endParaRPr lang="es-ES" sz="2000"/>
          </a:p>
        </p:txBody>
      </p:sp>
      <p:pic>
        <p:nvPicPr>
          <p:cNvPr id="16"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191993" y="5641735"/>
            <a:ext cx="874958" cy="874958"/>
          </a:xfrm>
          <a:prstGeom prst="rect">
            <a:avLst/>
          </a:prstGeom>
        </p:spPr>
      </p:pic>
      <p:sp>
        <p:nvSpPr>
          <p:cNvPr id="17" name="TextBox 15"/>
          <p:cNvSpPr txBox="1"/>
          <p:nvPr/>
        </p:nvSpPr>
        <p:spPr>
          <a:xfrm>
            <a:off x="13915393" y="5708964"/>
            <a:ext cx="3045158" cy="769441"/>
          </a:xfrm>
          <a:prstGeom prst="rect">
            <a:avLst/>
          </a:prstGeom>
          <a:noFill/>
        </p:spPr>
        <p:txBody>
          <a:bodyPr wrap="square" rtlCol="0">
            <a:spAutoFit/>
          </a:bodyPr>
          <a:lstStyle>
            <a:defPPr>
              <a:defRPr lang="fr-FR"/>
            </a:defPPr>
            <a:lvl1pPr algn="l" defTabSz="457200" rtl="0" fontAlgn="base">
              <a:spcBef>
                <a:spcPct val="0"/>
              </a:spcBef>
              <a:spcAft>
                <a:spcPct val="0"/>
              </a:spcAft>
              <a:defRPr kern="1200">
                <a:solidFill>
                  <a:schemeClr val="tx1"/>
                </a:solidFill>
                <a:latin typeface="Arial" pitchFamily="34" charset="0"/>
                <a:ea typeface="+mn-ea"/>
                <a:cs typeface="Arial" pitchFamily="34" charset="0"/>
              </a:defRPr>
            </a:lvl1pPr>
            <a:lvl2pPr marL="457200" algn="l" defTabSz="457200" rtl="0" fontAlgn="base">
              <a:spcBef>
                <a:spcPct val="0"/>
              </a:spcBef>
              <a:spcAft>
                <a:spcPct val="0"/>
              </a:spcAft>
              <a:defRPr kern="1200">
                <a:solidFill>
                  <a:schemeClr val="tx1"/>
                </a:solidFill>
                <a:latin typeface="Arial" pitchFamily="34" charset="0"/>
                <a:ea typeface="+mn-ea"/>
                <a:cs typeface="Arial" pitchFamily="34" charset="0"/>
              </a:defRPr>
            </a:lvl2pPr>
            <a:lvl3pPr marL="914400" algn="l" defTabSz="457200"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defTabSz="457200"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defTabSz="457200"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gn="r"/>
            <a:r>
              <a:rPr lang="en-US" sz="2800"/>
              <a:t>WHITE NOISE</a:t>
            </a:r>
          </a:p>
          <a:p>
            <a:pPr algn="r"/>
            <a:r>
              <a:rPr lang="en-US" sz="1600"/>
              <a:t>Secure Communications</a:t>
            </a:r>
          </a:p>
        </p:txBody>
      </p:sp>
      <p:pic>
        <p:nvPicPr>
          <p:cNvPr id="18" name="Picture 6">
            <a:extLst>
              <a:ext uri="{FF2B5EF4-FFF2-40B4-BE49-F238E27FC236}">
                <a16:creationId xmlns:a16="http://schemas.microsoft.com/office/drawing/2014/main" id="{BEF3858D-01D2-4F37-9926-D971C2DB0F38}"/>
              </a:ext>
            </a:extLst>
          </p:cNvPr>
          <p:cNvPicPr>
            <a:picLocks noChangeAspect="1"/>
          </p:cNvPicPr>
          <p:nvPr/>
        </p:nvPicPr>
        <p:blipFill>
          <a:blip r:embed="rId6"/>
          <a:stretch>
            <a:fillRect/>
          </a:stretch>
        </p:blipFill>
        <p:spPr>
          <a:xfrm>
            <a:off x="16072644" y="7163262"/>
            <a:ext cx="3638877" cy="1066800"/>
          </a:xfrm>
          <a:prstGeom prst="rect">
            <a:avLst/>
          </a:prstGeom>
        </p:spPr>
      </p:pic>
      <p:sp>
        <p:nvSpPr>
          <p:cNvPr id="19" name="object 4"/>
          <p:cNvSpPr txBox="1">
            <a:spLocks/>
          </p:cNvSpPr>
          <p:nvPr/>
        </p:nvSpPr>
        <p:spPr>
          <a:xfrm>
            <a:off x="13031100" y="549586"/>
            <a:ext cx="6123198" cy="2666757"/>
          </a:xfrm>
          <a:prstGeom prst="rect">
            <a:avLst/>
          </a:prstGeom>
        </p:spPr>
        <p:txBody>
          <a:bodyPr vert="horz" wrap="square" lIns="0" tIns="12066" rIns="0" bIns="0" rtlCol="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lgn="r">
              <a:lnSpc>
                <a:spcPts val="6931"/>
              </a:lnSpc>
              <a:spcBef>
                <a:spcPts val="95"/>
              </a:spcBef>
            </a:pPr>
            <a:r>
              <a:rPr lang="es-ES" sz="6000" b="1" spc="-375">
                <a:solidFill>
                  <a:srgbClr val="3D3D3D"/>
                </a:solidFill>
                <a:latin typeface="Lato"/>
              </a:rPr>
              <a:t>PROYECTO PHASECRYPT</a:t>
            </a:r>
            <a:br>
              <a:rPr lang="es-ES" sz="6000" b="1" spc="-375">
                <a:latin typeface="Lato" panose="020F0502020204030203" pitchFamily="34" charset="77"/>
              </a:rPr>
            </a:br>
            <a:r>
              <a:rPr lang="es-ES" sz="6000" b="1" spc="-375">
                <a:solidFill>
                  <a:srgbClr val="3D3D3D"/>
                </a:solidFill>
                <a:latin typeface="Lato"/>
              </a:rPr>
              <a:t>ANTECEDENTES</a:t>
            </a:r>
            <a:endParaRPr lang="es-ES" sz="6000" b="1">
              <a:solidFill>
                <a:srgbClr val="3D3D3D"/>
              </a:solidFill>
              <a:latin typeface="Lato"/>
            </a:endParaRPr>
          </a:p>
        </p:txBody>
      </p:sp>
    </p:spTree>
    <p:extLst>
      <p:ext uri="{BB962C8B-B14F-4D97-AF65-F5344CB8AC3E}">
        <p14:creationId xmlns:p14="http://schemas.microsoft.com/office/powerpoint/2010/main" val="317015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 y="5904"/>
            <a:ext cx="20095236" cy="353571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295836" y="700051"/>
            <a:ext cx="6986893" cy="2666757"/>
          </a:xfrm>
          <a:prstGeom prst="rect">
            <a:avLst/>
          </a:prstGeom>
        </p:spPr>
        <p:txBody>
          <a:bodyPr vert="horz" wrap="square" lIns="0" tIns="12066" rIns="0" bIns="0" rtlCol="0" anchor="t">
            <a:spAutoFit/>
          </a:bodyPr>
          <a:lstStyle/>
          <a:p>
            <a:pPr marL="12700" algn="l">
              <a:lnSpc>
                <a:spcPts val="6931"/>
              </a:lnSpc>
              <a:spcBef>
                <a:spcPts val="95"/>
              </a:spcBef>
            </a:pPr>
            <a:r>
              <a:rPr lang="es-ES" sz="6000" spc="-375">
                <a:latin typeface="Lato"/>
              </a:rPr>
              <a:t>PROYECTO PHASECRYPT</a:t>
            </a:r>
            <a:br>
              <a:rPr lang="es-ES" sz="6000" spc="-375">
                <a:latin typeface="Lato" panose="020F0502020204030203" pitchFamily="34" charset="77"/>
              </a:rPr>
            </a:br>
            <a:r>
              <a:rPr lang="es-ES" sz="6000" spc="-375">
                <a:latin typeface="Lato"/>
              </a:rPr>
              <a:t>PRIMEROS PASOS</a:t>
            </a:r>
            <a:endParaRPr lang="es-ES" sz="6000">
              <a:latin typeface="Lato"/>
            </a:endParaRPr>
          </a:p>
        </p:txBody>
      </p:sp>
      <p:sp>
        <p:nvSpPr>
          <p:cNvPr id="5" name="object 5"/>
          <p:cNvSpPr/>
          <p:nvPr/>
        </p:nvSpPr>
        <p:spPr>
          <a:xfrm>
            <a:off x="1036699" y="697036"/>
            <a:ext cx="0" cy="2618312"/>
          </a:xfrm>
          <a:custGeom>
            <a:avLst/>
            <a:gdLst/>
            <a:ahLst/>
            <a:cxnLst/>
            <a:rect l="l" t="t" r="r" b="b"/>
            <a:pathLst>
              <a:path h="2618104">
                <a:moveTo>
                  <a:pt x="0" y="0"/>
                </a:moveTo>
                <a:lnTo>
                  <a:pt x="0" y="2617721"/>
                </a:lnTo>
              </a:path>
            </a:pathLst>
          </a:custGeom>
          <a:ln w="41883">
            <a:solidFill>
              <a:srgbClr val="4F5252"/>
            </a:solidFill>
          </a:ln>
        </p:spPr>
        <p:txBody>
          <a:bodyPr wrap="square" lIns="0" tIns="0" rIns="0" bIns="0" rtlCol="0"/>
          <a:lstStyle/>
          <a:p>
            <a:endParaRPr/>
          </a:p>
        </p:txBody>
      </p:sp>
      <p:sp>
        <p:nvSpPr>
          <p:cNvPr id="6" name="object 6"/>
          <p:cNvSpPr/>
          <p:nvPr/>
        </p:nvSpPr>
        <p:spPr>
          <a:xfrm>
            <a:off x="16969201" y="10257291"/>
            <a:ext cx="2849980" cy="789147"/>
          </a:xfrm>
          <a:prstGeom prst="rect">
            <a:avLst/>
          </a:prstGeom>
          <a:blipFill>
            <a:blip r:embed="rId4" cstate="print"/>
            <a:stretch>
              <a:fillRect/>
            </a:stretch>
          </a:blipFill>
        </p:spPr>
        <p:txBody>
          <a:bodyPr wrap="square" lIns="0" tIns="0" rIns="0" bIns="0" rtlCol="0"/>
          <a:lstStyle/>
          <a:p>
            <a:endParaRPr/>
          </a:p>
        </p:txBody>
      </p:sp>
      <p:sp>
        <p:nvSpPr>
          <p:cNvPr id="21" name="CuadroTexto 20"/>
          <p:cNvSpPr txBox="1"/>
          <p:nvPr/>
        </p:nvSpPr>
        <p:spPr>
          <a:xfrm>
            <a:off x="1206560" y="4158788"/>
            <a:ext cx="12427684" cy="5139869"/>
          </a:xfrm>
          <a:prstGeom prst="rect">
            <a:avLst/>
          </a:prstGeom>
          <a:noFill/>
        </p:spPr>
        <p:txBody>
          <a:bodyPr wrap="square" rtlCol="0">
            <a:spAutoFit/>
          </a:bodyPr>
          <a:lstStyle/>
          <a:p>
            <a:pPr algn="just"/>
            <a:r>
              <a:rPr lang="es-ES" sz="2800" spc="10" dirty="0">
                <a:solidFill>
                  <a:srgbClr val="515455"/>
                </a:solidFill>
                <a:latin typeface="Lato" panose="020F0502020204030203" pitchFamily="34" charset="77"/>
                <a:cs typeface="Tahoma"/>
              </a:rPr>
              <a:t>Para poder llevar acabo el proyecto, se hace necesario contactar con empresas o centros de investigación que ayuden a convertir el proyecto en realidad. </a:t>
            </a:r>
          </a:p>
          <a:p>
            <a:pPr algn="just"/>
            <a:endParaRPr lang="es-ES" sz="2800" spc="10" dirty="0">
              <a:solidFill>
                <a:srgbClr val="515455"/>
              </a:solidFill>
              <a:latin typeface="Lato" panose="020F0502020204030203" pitchFamily="34" charset="77"/>
              <a:cs typeface="Tahoma"/>
            </a:endParaRPr>
          </a:p>
          <a:p>
            <a:pPr algn="just"/>
            <a:r>
              <a:rPr lang="es-ES" sz="2800" spc="10" dirty="0">
                <a:solidFill>
                  <a:srgbClr val="515455"/>
                </a:solidFill>
                <a:latin typeface="Lato" panose="020F0502020204030203" pitchFamily="34" charset="77"/>
                <a:cs typeface="Tahoma"/>
              </a:rPr>
              <a:t>Entre estos contactos se localiza a Dr. Alexander Pisarchik, investigador de la Universidad Politécnica y experto en la materia. </a:t>
            </a:r>
          </a:p>
          <a:p>
            <a:pPr algn="just"/>
            <a:endParaRPr lang="es-ES" sz="2800" spc="10" dirty="0">
              <a:solidFill>
                <a:srgbClr val="515455"/>
              </a:solidFill>
              <a:latin typeface="Lato" panose="020F0502020204030203" pitchFamily="34" charset="77"/>
              <a:cs typeface="Tahoma"/>
            </a:endParaRPr>
          </a:p>
          <a:p>
            <a:pPr algn="just"/>
            <a:r>
              <a:rPr lang="es-ES" sz="2800" spc="10" dirty="0">
                <a:solidFill>
                  <a:srgbClr val="515455"/>
                </a:solidFill>
                <a:latin typeface="Lato" panose="020F0502020204030203" pitchFamily="34" charset="77"/>
                <a:cs typeface="Tahoma"/>
              </a:rPr>
              <a:t>Alexander y su equipo previamente habían estudiado la posibilidad de implementar sistemas de cifrado basado en la sincronización de fase de sistemas caóticos. La predisposición de ambos permite llegar a un acuerdo rápido y el proyecto </a:t>
            </a:r>
            <a:r>
              <a:rPr lang="es-ES" sz="2800" spc="10" dirty="0" err="1">
                <a:solidFill>
                  <a:srgbClr val="515455"/>
                </a:solidFill>
                <a:latin typeface="Lato" panose="020F0502020204030203" pitchFamily="34" charset="77"/>
                <a:cs typeface="Tahoma"/>
              </a:rPr>
              <a:t>Phasecrypt</a:t>
            </a:r>
            <a:r>
              <a:rPr lang="es-ES" sz="2800" spc="10" dirty="0">
                <a:solidFill>
                  <a:srgbClr val="515455"/>
                </a:solidFill>
                <a:latin typeface="Lato" panose="020F0502020204030203" pitchFamily="34" charset="77"/>
                <a:cs typeface="Tahoma"/>
              </a:rPr>
              <a:t> se convierte en una realidad en los primeros meses de 2018, empezando a trabajar enseguida para montar los equipos de trabajo.</a:t>
            </a:r>
            <a:endParaRPr lang="es-ES" sz="2800" dirty="0">
              <a:latin typeface="Lato" panose="020F0502020204030203" pitchFamily="34" charset="77"/>
              <a:cs typeface="Tahoma"/>
            </a:endParaRPr>
          </a:p>
          <a:p>
            <a:endParaRPr lang="es-ES" sz="2000" dirty="0"/>
          </a:p>
        </p:txBody>
      </p:sp>
      <p:pic>
        <p:nvPicPr>
          <p:cNvPr id="22" name="Imagen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34244" y="4133238"/>
            <a:ext cx="4876800" cy="2743200"/>
          </a:xfrm>
          <a:prstGeom prst="rect">
            <a:avLst/>
          </a:prstGeom>
        </p:spPr>
      </p:pic>
      <p:pic>
        <p:nvPicPr>
          <p:cNvPr id="23" name="Imagen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834644" y="5813425"/>
            <a:ext cx="2321548" cy="2321548"/>
          </a:xfrm>
          <a:prstGeom prst="rect">
            <a:avLst/>
          </a:prstGeom>
        </p:spPr>
      </p:pic>
    </p:spTree>
    <p:extLst>
      <p:ext uri="{BB962C8B-B14F-4D97-AF65-F5344CB8AC3E}">
        <p14:creationId xmlns:p14="http://schemas.microsoft.com/office/powerpoint/2010/main" val="251317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9" y="2984345"/>
            <a:ext cx="20095206" cy="8337704"/>
          </a:xfrm>
          <a:prstGeom prst="rect">
            <a:avLst/>
          </a:prstGeom>
        </p:spPr>
      </p:pic>
      <p:pic>
        <p:nvPicPr>
          <p:cNvPr id="15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12299" y="9950216"/>
            <a:ext cx="3465771" cy="1371834"/>
          </a:xfrm>
          <a:prstGeom prst="rect">
            <a:avLst/>
          </a:prstGeom>
        </p:spPr>
      </p:pic>
      <p:sp>
        <p:nvSpPr>
          <p:cNvPr id="8" name="text 1"/>
          <p:cNvSpPr txBox="1"/>
          <p:nvPr/>
        </p:nvSpPr>
        <p:spPr>
          <a:xfrm>
            <a:off x="1157814" y="981868"/>
            <a:ext cx="8450840" cy="1015663"/>
          </a:xfrm>
          <a:prstGeom prst="rect">
            <a:avLst/>
          </a:prstGeom>
        </p:spPr>
        <p:txBody>
          <a:bodyPr vert="horz" wrap="none" lIns="0" tIns="0" rIns="0" bIns="0" rtlCol="0">
            <a:spAutoFit/>
          </a:bodyPr>
          <a:lstStyle/>
          <a:p>
            <a:pPr marL="0">
              <a:lnSpc>
                <a:spcPct val="100000"/>
              </a:lnSpc>
            </a:pPr>
            <a:r>
              <a:rPr lang="es-ES" sz="6600" b="1" spc="10">
                <a:solidFill>
                  <a:srgbClr val="484D50"/>
                </a:solidFill>
                <a:latin typeface="Lato" panose="020F0502020204030203" pitchFamily="34" charset="0"/>
                <a:cs typeface="Arial"/>
              </a:rPr>
              <a:t>PROYECTO PHASECRYPT</a:t>
            </a:r>
            <a:endParaRPr sz="6000" b="1">
              <a:latin typeface="Lato" panose="020F0502020204030203" pitchFamily="34" charset="0"/>
              <a:cs typeface="Arial"/>
            </a:endParaRPr>
          </a:p>
        </p:txBody>
      </p:sp>
      <p:sp>
        <p:nvSpPr>
          <p:cNvPr id="9" name="text 1"/>
          <p:cNvSpPr txBox="1"/>
          <p:nvPr/>
        </p:nvSpPr>
        <p:spPr>
          <a:xfrm>
            <a:off x="1157814" y="1735791"/>
            <a:ext cx="7260577" cy="1015663"/>
          </a:xfrm>
          <a:prstGeom prst="rect">
            <a:avLst/>
          </a:prstGeom>
        </p:spPr>
        <p:txBody>
          <a:bodyPr vert="horz" wrap="none" lIns="0" tIns="0" rIns="0" bIns="0" rtlCol="0">
            <a:spAutoFit/>
          </a:bodyPr>
          <a:lstStyle/>
          <a:p>
            <a:pPr marL="0">
              <a:lnSpc>
                <a:spcPct val="100000"/>
              </a:lnSpc>
            </a:pPr>
            <a:r>
              <a:rPr lang="es-ES" sz="6600" b="1" spc="10">
                <a:solidFill>
                  <a:srgbClr val="484D50"/>
                </a:solidFill>
                <a:latin typeface="Lato" panose="020F0502020204030203" pitchFamily="34" charset="0"/>
                <a:cs typeface="Arial"/>
              </a:rPr>
              <a:t>PANORAMA ACTUAL</a:t>
            </a:r>
            <a:endParaRPr sz="6600" b="1">
              <a:latin typeface="Lato" panose="020F0502020204030203" pitchFamily="34" charset="0"/>
              <a:cs typeface="Arial"/>
            </a:endParaRPr>
          </a:p>
        </p:txBody>
      </p:sp>
      <p:sp>
        <p:nvSpPr>
          <p:cNvPr id="92" name="object 92"/>
          <p:cNvSpPr/>
          <p:nvPr/>
        </p:nvSpPr>
        <p:spPr>
          <a:xfrm>
            <a:off x="783590" y="704850"/>
            <a:ext cx="50799" cy="2197100"/>
          </a:xfrm>
          <a:custGeom>
            <a:avLst/>
            <a:gdLst/>
            <a:ahLst/>
            <a:cxnLst/>
            <a:rect l="l" t="t" r="r" b="b"/>
            <a:pathLst>
              <a:path w="50799" h="2197100">
                <a:moveTo>
                  <a:pt x="25400" y="25400"/>
                </a:moveTo>
                <a:lnTo>
                  <a:pt x="25400" y="2171700"/>
                </a:lnTo>
              </a:path>
            </a:pathLst>
          </a:custGeom>
          <a:ln w="50800">
            <a:solidFill>
              <a:srgbClr val="525759"/>
            </a:solidFill>
          </a:ln>
        </p:spPr>
        <p:txBody>
          <a:bodyPr wrap="square" lIns="0" tIns="0" rIns="0" bIns="0" rtlCol="0">
            <a:noAutofit/>
          </a:bodyPr>
          <a:lstStyle/>
          <a:p>
            <a:endParaRPr/>
          </a:p>
        </p:txBody>
      </p:sp>
      <p:sp>
        <p:nvSpPr>
          <p:cNvPr id="25" name="CuadroTexto 24"/>
          <p:cNvSpPr txBox="1"/>
          <p:nvPr/>
        </p:nvSpPr>
        <p:spPr>
          <a:xfrm>
            <a:off x="1169576" y="3146426"/>
            <a:ext cx="14141068" cy="4278094"/>
          </a:xfrm>
          <a:prstGeom prst="rect">
            <a:avLst/>
          </a:prstGeom>
          <a:noFill/>
        </p:spPr>
        <p:txBody>
          <a:bodyPr wrap="square" rtlCol="0">
            <a:spAutoFit/>
          </a:bodyPr>
          <a:lstStyle/>
          <a:p>
            <a:pPr algn="just"/>
            <a:r>
              <a:rPr lang="es-ES" sz="2800" spc="10">
                <a:solidFill>
                  <a:srgbClr val="515455"/>
                </a:solidFill>
                <a:latin typeface="Lato" panose="020F0502020204030203" pitchFamily="34" charset="77"/>
                <a:cs typeface="Tahoma"/>
              </a:rPr>
              <a:t>Cada día las empresas tienen una necesidad mayor de garantizar su privacidad, no solo por la legislación y normativa que aplica a cada sector o país, sino porque la globalización y la implantación de medios digitales para cualquier comunicación han favorecido la aparición de nuevas brechas de seguridad que comprometen la confidencialidad.</a:t>
            </a:r>
          </a:p>
          <a:p>
            <a:pPr algn="just"/>
            <a:endParaRPr lang="es-ES" sz="2800" spc="10">
              <a:solidFill>
                <a:srgbClr val="515455"/>
              </a:solidFill>
              <a:latin typeface="Lato" panose="020F0502020204030203" pitchFamily="34" charset="77"/>
              <a:cs typeface="Tahoma"/>
            </a:endParaRPr>
          </a:p>
          <a:p>
            <a:pPr algn="just"/>
            <a:r>
              <a:rPr lang="es-ES" sz="2800" spc="10">
                <a:solidFill>
                  <a:srgbClr val="515455"/>
                </a:solidFill>
                <a:latin typeface="Lato" panose="020F0502020204030203" pitchFamily="34" charset="77"/>
                <a:cs typeface="Tahoma"/>
              </a:rPr>
              <a:t>El estado de alarma decretado en España y el confinamiento de una parte importante de la población mundial han obligado a fomentar el teletrabajo. En este contexto la necesidad de garantizar la privacidad de las comunicaciones se hacen más patentes que nunca y no hace sino corroborar lo importante de llevar proyectos como este a buen puerto.</a:t>
            </a:r>
            <a:endParaRPr lang="es-ES" sz="2800">
              <a:latin typeface="Lato" panose="020F0502020204030203" pitchFamily="34" charset="77"/>
              <a:cs typeface="Tahoma"/>
            </a:endParaRPr>
          </a:p>
          <a:p>
            <a:endParaRPr lang="es-ES" sz="2000"/>
          </a:p>
        </p:txBody>
      </p:sp>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1244" y="918607"/>
            <a:ext cx="6863849" cy="1769586"/>
          </a:xfrm>
          <a:prstGeom prst="rect">
            <a:avLst/>
          </a:prstGeom>
        </p:spPr>
      </p:pic>
      <p:pic>
        <p:nvPicPr>
          <p:cNvPr id="3" name="Imagen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48844" y="3984625"/>
            <a:ext cx="2743200" cy="1572768"/>
          </a:xfrm>
          <a:prstGeom prst="rect">
            <a:avLst/>
          </a:prstGeom>
        </p:spPr>
      </p:pic>
    </p:spTree>
    <p:extLst>
      <p:ext uri="{BB962C8B-B14F-4D97-AF65-F5344CB8AC3E}">
        <p14:creationId xmlns:p14="http://schemas.microsoft.com/office/powerpoint/2010/main" val="227762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5992"/>
            <a:ext cx="27047" cy="7966058"/>
          </a:xfrm>
          <a:prstGeom prst="rect">
            <a:avLst/>
          </a:prstGeom>
        </p:spPr>
      </p:pic>
      <p:pic>
        <p:nvPicPr>
          <p:cNvPr id="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0229" y="9950142"/>
            <a:ext cx="3465771" cy="1371902"/>
          </a:xfrm>
          <a:prstGeom prst="rect">
            <a:avLst/>
          </a:prstGeom>
        </p:spPr>
      </p:pic>
      <p:sp>
        <p:nvSpPr>
          <p:cNvPr id="5" name="text 1"/>
          <p:cNvSpPr txBox="1"/>
          <p:nvPr/>
        </p:nvSpPr>
        <p:spPr>
          <a:xfrm>
            <a:off x="16249557" y="965914"/>
            <a:ext cx="2795637" cy="1046440"/>
          </a:xfrm>
          <a:prstGeom prst="rect">
            <a:avLst/>
          </a:prstGeom>
        </p:spPr>
        <p:txBody>
          <a:bodyPr vert="horz" wrap="none" lIns="0" tIns="0" rIns="0" bIns="0" rtlCol="0">
            <a:spAutoFit/>
          </a:bodyPr>
          <a:lstStyle/>
          <a:p>
            <a:pPr marL="0">
              <a:lnSpc>
                <a:spcPct val="100000"/>
              </a:lnSpc>
            </a:pPr>
            <a:r>
              <a:rPr sz="6650" b="1" spc="10">
                <a:solidFill>
                  <a:srgbClr val="484D50"/>
                </a:solidFill>
                <a:latin typeface="Lato" panose="020F0502020204030203" pitchFamily="34" charset="0"/>
                <a:cs typeface="Arial"/>
              </a:rPr>
              <a:t>SOBRE</a:t>
            </a:r>
            <a:endParaRPr sz="6650" b="1">
              <a:latin typeface="Lato" panose="020F0502020204030203" pitchFamily="34" charset="0"/>
              <a:cs typeface="Arial"/>
            </a:endParaRPr>
          </a:p>
        </p:txBody>
      </p:sp>
      <p:sp>
        <p:nvSpPr>
          <p:cNvPr id="9" name="text 1"/>
          <p:cNvSpPr txBox="1"/>
          <p:nvPr/>
        </p:nvSpPr>
        <p:spPr>
          <a:xfrm>
            <a:off x="14331390" y="1746607"/>
            <a:ext cx="4589526" cy="1023229"/>
          </a:xfrm>
          <a:prstGeom prst="rect">
            <a:avLst/>
          </a:prstGeom>
        </p:spPr>
        <p:txBody>
          <a:bodyPr vert="horz" wrap="none" lIns="0" tIns="0" rIns="0" bIns="0" rtlCol="0">
            <a:spAutoFit/>
          </a:bodyPr>
          <a:lstStyle/>
          <a:p>
            <a:pPr marL="0">
              <a:lnSpc>
                <a:spcPct val="100000"/>
              </a:lnSpc>
            </a:pPr>
            <a:r>
              <a:rPr sz="6649" b="1" spc="10">
                <a:solidFill>
                  <a:srgbClr val="484D50"/>
                </a:solidFill>
                <a:latin typeface="Lato" panose="020F0502020204030203" pitchFamily="34" charset="0"/>
                <a:cs typeface="Arial"/>
              </a:rPr>
              <a:t>NOSOTROS</a:t>
            </a:r>
            <a:endParaRPr sz="6600" b="1">
              <a:latin typeface="Lato" panose="020F0502020204030203" pitchFamily="34" charset="0"/>
              <a:cs typeface="Arial"/>
            </a:endParaRPr>
          </a:p>
        </p:txBody>
      </p:sp>
      <p:pic>
        <p:nvPicPr>
          <p:cNvPr id="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156"/>
            <a:ext cx="12364858" cy="11306884"/>
          </a:xfrm>
          <a:prstGeom prst="rect">
            <a:avLst/>
          </a:prstGeom>
        </p:spPr>
      </p:pic>
      <p:sp>
        <p:nvSpPr>
          <p:cNvPr id="10" name="object 1"/>
          <p:cNvSpPr/>
          <p:nvPr/>
        </p:nvSpPr>
        <p:spPr>
          <a:xfrm>
            <a:off x="19403694" y="939800"/>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sp>
        <p:nvSpPr>
          <p:cNvPr id="3" name="CuadroTexto 2">
            <a:extLst>
              <a:ext uri="{FF2B5EF4-FFF2-40B4-BE49-F238E27FC236}">
                <a16:creationId xmlns:a16="http://schemas.microsoft.com/office/drawing/2014/main" id="{2E296714-F920-D24C-B53C-E0DD85EB8544}"/>
              </a:ext>
            </a:extLst>
          </p:cNvPr>
          <p:cNvSpPr txBox="1"/>
          <p:nvPr/>
        </p:nvSpPr>
        <p:spPr>
          <a:xfrm>
            <a:off x="11576304" y="3550529"/>
            <a:ext cx="7344612" cy="2677656"/>
          </a:xfrm>
          <a:prstGeom prst="rect">
            <a:avLst/>
          </a:prstGeom>
          <a:noFill/>
        </p:spPr>
        <p:txBody>
          <a:bodyPr wrap="square" rtlCol="0">
            <a:spAutoFit/>
          </a:bodyPr>
          <a:lstStyle/>
          <a:p>
            <a:pPr algn="just"/>
            <a:r>
              <a:rPr lang="es-ES" sz="2400" dirty="0">
                <a:latin typeface="Lato" panose="020F0502020204030203" pitchFamily="34" charset="77"/>
                <a:cs typeface="Calibri" panose="020F0502020204030204" pitchFamily="34" charset="0"/>
              </a:rPr>
              <a:t>Somos una empresa especializada en </a:t>
            </a:r>
            <a:r>
              <a:rPr lang="es-ES" sz="2400" b="1" dirty="0">
                <a:latin typeface="Lato" panose="020F0502020204030203" pitchFamily="34" charset="77"/>
                <a:cs typeface="Calibri" panose="020F0502020204030204" pitchFamily="34" charset="0"/>
              </a:rPr>
              <a:t>Seguridad</a:t>
            </a:r>
            <a:r>
              <a:rPr lang="es-ES" sz="2400" dirty="0">
                <a:latin typeface="Lato" panose="020F0502020204030203" pitchFamily="34" charset="77"/>
                <a:cs typeface="Calibri" panose="020F0502020204030204" pitchFamily="34" charset="0"/>
              </a:rPr>
              <a:t> global que destaca por años prestando sus servicios gestionados. Nuestros profesionales, con dilatada experiencia en el sector IT y seguridad, nos permiten posicionarnos como </a:t>
            </a:r>
            <a:r>
              <a:rPr lang="es-ES" sz="2400" b="1" dirty="0">
                <a:latin typeface="Lato" panose="020F0502020204030203" pitchFamily="34" charset="77"/>
                <a:cs typeface="Calibri" panose="020F0502020204030204" pitchFamily="34" charset="0"/>
              </a:rPr>
              <a:t>aliado de confianza </a:t>
            </a:r>
            <a:r>
              <a:rPr lang="es-ES" sz="2400" dirty="0">
                <a:latin typeface="Lato" panose="020F0502020204030203" pitchFamily="34" charset="77"/>
                <a:cs typeface="Calibri" panose="020F0502020204030204" pitchFamily="34" charset="0"/>
              </a:rPr>
              <a:t>de nuestros clientes, ofreciendo siempre soluciones personalizadas basadas en la calidad y el compromiso de nuestro equipo.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85457" y="994508"/>
            <a:ext cx="6052028" cy="2070473"/>
          </a:xfrm>
          <a:prstGeom prst="rect">
            <a:avLst/>
          </a:prstGeom>
        </p:spPr>
        <p:txBody>
          <a:bodyPr vert="horz" wrap="square" lIns="0" tIns="263546" rIns="0" bIns="0" rtlCol="0">
            <a:spAutoFit/>
          </a:bodyPr>
          <a:lstStyle/>
          <a:p>
            <a:pPr marL="12701" marR="5081">
              <a:lnSpc>
                <a:spcPct val="75000"/>
              </a:lnSpc>
              <a:spcBef>
                <a:spcPts val="2075"/>
              </a:spcBef>
            </a:pPr>
            <a:r>
              <a:rPr lang="es-ES" sz="6601" b="1" spc="-525">
                <a:solidFill>
                  <a:srgbClr val="4F5252"/>
                </a:solidFill>
                <a:latin typeface="Lato" panose="020F0502020204030203" pitchFamily="34" charset="77"/>
                <a:cs typeface="Gill Sans MT"/>
              </a:rPr>
              <a:t>PARTNER</a:t>
            </a:r>
          </a:p>
          <a:p>
            <a:pPr marL="12701" marR="5081">
              <a:lnSpc>
                <a:spcPct val="75000"/>
              </a:lnSpc>
              <a:spcBef>
                <a:spcPts val="2075"/>
              </a:spcBef>
            </a:pPr>
            <a:r>
              <a:rPr lang="es-ES" sz="6601" b="1" spc="-525">
                <a:solidFill>
                  <a:srgbClr val="4F5252"/>
                </a:solidFill>
                <a:latin typeface="Lato" panose="020F0502020204030203" pitchFamily="34" charset="77"/>
                <a:cs typeface="Gill Sans MT"/>
              </a:rPr>
              <a:t>ESTRATÉGICOS</a:t>
            </a:r>
            <a:endParaRPr sz="6601">
              <a:latin typeface="Lato" panose="020F0502020204030203" pitchFamily="34" charset="77"/>
              <a:cs typeface="Gill Sans MT"/>
            </a:endParaRPr>
          </a:p>
        </p:txBody>
      </p:sp>
      <p:sp>
        <p:nvSpPr>
          <p:cNvPr id="3" name="object 3"/>
          <p:cNvSpPr/>
          <p:nvPr/>
        </p:nvSpPr>
        <p:spPr>
          <a:xfrm>
            <a:off x="513114" y="623735"/>
            <a:ext cx="0" cy="2618312"/>
          </a:xfrm>
          <a:custGeom>
            <a:avLst/>
            <a:gdLst/>
            <a:ahLst/>
            <a:cxnLst/>
            <a:rect l="l" t="t" r="r" b="b"/>
            <a:pathLst>
              <a:path h="2618105">
                <a:moveTo>
                  <a:pt x="0" y="0"/>
                </a:moveTo>
                <a:lnTo>
                  <a:pt x="0" y="2617721"/>
                </a:lnTo>
              </a:path>
            </a:pathLst>
          </a:custGeom>
          <a:ln w="41883">
            <a:solidFill>
              <a:srgbClr val="4F5252"/>
            </a:solidFill>
          </a:ln>
        </p:spPr>
        <p:txBody>
          <a:bodyPr wrap="square" lIns="0" tIns="0" rIns="0" bIns="0" rtlCol="0"/>
          <a:lstStyle/>
          <a:p>
            <a:endParaRPr/>
          </a:p>
        </p:txBody>
      </p:sp>
      <p:sp>
        <p:nvSpPr>
          <p:cNvPr id="4" name="object 4"/>
          <p:cNvSpPr txBox="1"/>
          <p:nvPr/>
        </p:nvSpPr>
        <p:spPr>
          <a:xfrm>
            <a:off x="1136740" y="3958458"/>
            <a:ext cx="17703431" cy="781686"/>
          </a:xfrm>
          <a:prstGeom prst="rect">
            <a:avLst/>
          </a:prstGeom>
        </p:spPr>
        <p:txBody>
          <a:bodyPr vert="horz" wrap="square" lIns="0" tIns="62870" rIns="0" bIns="0" rtlCol="0">
            <a:spAutoFit/>
          </a:bodyPr>
          <a:lstStyle/>
          <a:p>
            <a:pPr marL="241959" marR="5081" indent="-229893" algn="just">
              <a:lnSpc>
                <a:spcPts val="2800"/>
              </a:lnSpc>
              <a:spcBef>
                <a:spcPts val="495"/>
              </a:spcBef>
            </a:pPr>
            <a:r>
              <a:rPr lang="es-ES" sz="2600" spc="45">
                <a:solidFill>
                  <a:srgbClr val="4F5252"/>
                </a:solidFill>
                <a:latin typeface="Tahoma"/>
                <a:cs typeface="Tahoma"/>
              </a:rPr>
              <a:t>  </a:t>
            </a:r>
            <a:r>
              <a:rPr sz="2600" spc="45" err="1">
                <a:solidFill>
                  <a:srgbClr val="4F5252"/>
                </a:solidFill>
                <a:latin typeface="Tahoma"/>
                <a:cs typeface="Tahoma"/>
              </a:rPr>
              <a:t>En</a:t>
            </a:r>
            <a:r>
              <a:rPr sz="2600" spc="-305">
                <a:solidFill>
                  <a:srgbClr val="4F5252"/>
                </a:solidFill>
                <a:latin typeface="Tahoma"/>
                <a:cs typeface="Tahoma"/>
              </a:rPr>
              <a:t> </a:t>
            </a:r>
            <a:r>
              <a:rPr sz="2600" spc="90">
                <a:solidFill>
                  <a:srgbClr val="4F5252"/>
                </a:solidFill>
                <a:latin typeface="Tahoma"/>
                <a:cs typeface="Tahoma"/>
              </a:rPr>
              <a:t>SmartHC</a:t>
            </a:r>
            <a:r>
              <a:rPr sz="2600" spc="-300">
                <a:solidFill>
                  <a:srgbClr val="4F5252"/>
                </a:solidFill>
                <a:latin typeface="Tahoma"/>
                <a:cs typeface="Tahoma"/>
              </a:rPr>
              <a:t> </a:t>
            </a:r>
            <a:r>
              <a:rPr sz="2600" spc="15">
                <a:solidFill>
                  <a:srgbClr val="4F5252"/>
                </a:solidFill>
                <a:latin typeface="Tahoma"/>
                <a:cs typeface="Tahoma"/>
              </a:rPr>
              <a:t>apostamos</a:t>
            </a:r>
            <a:r>
              <a:rPr sz="2600" spc="-300">
                <a:solidFill>
                  <a:srgbClr val="4F5252"/>
                </a:solidFill>
                <a:latin typeface="Tahoma"/>
                <a:cs typeface="Tahoma"/>
              </a:rPr>
              <a:t> </a:t>
            </a:r>
            <a:r>
              <a:rPr sz="2600" spc="65">
                <a:solidFill>
                  <a:srgbClr val="4F5252"/>
                </a:solidFill>
                <a:latin typeface="Tahoma"/>
                <a:cs typeface="Tahoma"/>
              </a:rPr>
              <a:t>por</a:t>
            </a:r>
            <a:r>
              <a:rPr sz="2600" spc="-300">
                <a:solidFill>
                  <a:srgbClr val="4F5252"/>
                </a:solidFill>
                <a:latin typeface="Tahoma"/>
                <a:cs typeface="Tahoma"/>
              </a:rPr>
              <a:t> </a:t>
            </a:r>
            <a:r>
              <a:rPr sz="2600" b="1" spc="35">
                <a:solidFill>
                  <a:srgbClr val="4F5252"/>
                </a:solidFill>
                <a:latin typeface="Tahoma"/>
                <a:cs typeface="Tahoma"/>
              </a:rPr>
              <a:t>proveedores</a:t>
            </a:r>
            <a:r>
              <a:rPr sz="2600" b="1" spc="-300">
                <a:solidFill>
                  <a:srgbClr val="4F5252"/>
                </a:solidFill>
                <a:latin typeface="Tahoma"/>
                <a:cs typeface="Tahoma"/>
              </a:rPr>
              <a:t> </a:t>
            </a:r>
            <a:r>
              <a:rPr sz="2600" b="1" spc="25">
                <a:solidFill>
                  <a:srgbClr val="4F5252"/>
                </a:solidFill>
                <a:latin typeface="Tahoma"/>
                <a:cs typeface="Tahoma"/>
              </a:rPr>
              <a:t>de</a:t>
            </a:r>
            <a:r>
              <a:rPr sz="2600" b="1" spc="-300">
                <a:solidFill>
                  <a:srgbClr val="4F5252"/>
                </a:solidFill>
                <a:latin typeface="Tahoma"/>
                <a:cs typeface="Tahoma"/>
              </a:rPr>
              <a:t> </a:t>
            </a:r>
            <a:r>
              <a:rPr sz="2600" b="1" spc="30">
                <a:solidFill>
                  <a:srgbClr val="4F5252"/>
                </a:solidFill>
                <a:latin typeface="Tahoma"/>
                <a:cs typeface="Tahoma"/>
              </a:rPr>
              <a:t>conﬁanza</a:t>
            </a:r>
            <a:r>
              <a:rPr sz="2600" b="1" spc="-300">
                <a:solidFill>
                  <a:srgbClr val="4F5252"/>
                </a:solidFill>
                <a:latin typeface="Tahoma"/>
                <a:cs typeface="Tahoma"/>
              </a:rPr>
              <a:t> </a:t>
            </a:r>
            <a:r>
              <a:rPr sz="2600" spc="20">
                <a:solidFill>
                  <a:srgbClr val="4F5252"/>
                </a:solidFill>
                <a:latin typeface="Tahoma"/>
                <a:cs typeface="Tahoma"/>
              </a:rPr>
              <a:t>que</a:t>
            </a:r>
            <a:r>
              <a:rPr sz="2600" spc="-300">
                <a:solidFill>
                  <a:srgbClr val="4F5252"/>
                </a:solidFill>
                <a:latin typeface="Tahoma"/>
                <a:cs typeface="Tahoma"/>
              </a:rPr>
              <a:t> </a:t>
            </a:r>
            <a:r>
              <a:rPr sz="2600" spc="45">
                <a:solidFill>
                  <a:srgbClr val="4F5252"/>
                </a:solidFill>
                <a:latin typeface="Tahoma"/>
                <a:cs typeface="Tahoma"/>
              </a:rPr>
              <a:t>ofrecen</a:t>
            </a:r>
            <a:r>
              <a:rPr sz="2600" spc="-305">
                <a:solidFill>
                  <a:srgbClr val="4F5252"/>
                </a:solidFill>
                <a:latin typeface="Tahoma"/>
                <a:cs typeface="Tahoma"/>
              </a:rPr>
              <a:t> </a:t>
            </a:r>
            <a:r>
              <a:rPr sz="2600" spc="30">
                <a:solidFill>
                  <a:srgbClr val="4F5252"/>
                </a:solidFill>
                <a:latin typeface="Tahoma"/>
                <a:cs typeface="Tahoma"/>
              </a:rPr>
              <a:t>soluciones</a:t>
            </a:r>
            <a:r>
              <a:rPr sz="2600" spc="-300">
                <a:solidFill>
                  <a:srgbClr val="4F5252"/>
                </a:solidFill>
                <a:latin typeface="Tahoma"/>
                <a:cs typeface="Tahoma"/>
              </a:rPr>
              <a:t> </a:t>
            </a:r>
            <a:r>
              <a:rPr sz="2600" spc="15">
                <a:solidFill>
                  <a:srgbClr val="4F5252"/>
                </a:solidFill>
                <a:latin typeface="Tahoma"/>
                <a:cs typeface="Tahoma"/>
              </a:rPr>
              <a:t>únicas</a:t>
            </a:r>
            <a:r>
              <a:rPr sz="2600" spc="-300">
                <a:solidFill>
                  <a:srgbClr val="4F5252"/>
                </a:solidFill>
                <a:latin typeface="Tahoma"/>
                <a:cs typeface="Tahoma"/>
              </a:rPr>
              <a:t> </a:t>
            </a:r>
            <a:r>
              <a:rPr sz="2600" spc="55">
                <a:solidFill>
                  <a:srgbClr val="4F5252"/>
                </a:solidFill>
                <a:latin typeface="Tahoma"/>
                <a:cs typeface="Tahoma"/>
              </a:rPr>
              <a:t>y</a:t>
            </a:r>
            <a:r>
              <a:rPr sz="2600" spc="-300">
                <a:solidFill>
                  <a:srgbClr val="4F5252"/>
                </a:solidFill>
                <a:latin typeface="Tahoma"/>
                <a:cs typeface="Tahoma"/>
              </a:rPr>
              <a:t> </a:t>
            </a:r>
            <a:r>
              <a:rPr sz="2600" spc="25">
                <a:solidFill>
                  <a:srgbClr val="4F5252"/>
                </a:solidFill>
                <a:latin typeface="Tahoma"/>
                <a:cs typeface="Tahoma"/>
              </a:rPr>
              <a:t>de</a:t>
            </a:r>
            <a:r>
              <a:rPr sz="2600" spc="-300">
                <a:solidFill>
                  <a:srgbClr val="4F5252"/>
                </a:solidFill>
                <a:latin typeface="Tahoma"/>
                <a:cs typeface="Tahoma"/>
              </a:rPr>
              <a:t> </a:t>
            </a:r>
            <a:r>
              <a:rPr sz="2600" spc="-5">
                <a:solidFill>
                  <a:srgbClr val="4F5252"/>
                </a:solidFill>
                <a:latin typeface="Tahoma"/>
                <a:cs typeface="Tahoma"/>
              </a:rPr>
              <a:t>calidad.</a:t>
            </a:r>
            <a:r>
              <a:rPr sz="2600" spc="-300">
                <a:solidFill>
                  <a:srgbClr val="4F5252"/>
                </a:solidFill>
                <a:latin typeface="Tahoma"/>
                <a:cs typeface="Tahoma"/>
              </a:rPr>
              <a:t> </a:t>
            </a:r>
            <a:r>
              <a:rPr sz="2600" spc="40">
                <a:solidFill>
                  <a:srgbClr val="4F5252"/>
                </a:solidFill>
                <a:latin typeface="Tahoma"/>
                <a:cs typeface="Tahoma"/>
              </a:rPr>
              <a:t>Destacan</a:t>
            </a:r>
            <a:r>
              <a:rPr sz="2600" spc="-300">
                <a:solidFill>
                  <a:srgbClr val="4F5252"/>
                </a:solidFill>
                <a:latin typeface="Tahoma"/>
                <a:cs typeface="Tahoma"/>
              </a:rPr>
              <a:t> </a:t>
            </a:r>
            <a:r>
              <a:rPr sz="2600" spc="65">
                <a:solidFill>
                  <a:srgbClr val="4F5252"/>
                </a:solidFill>
                <a:latin typeface="Tahoma"/>
                <a:cs typeface="Tahoma"/>
              </a:rPr>
              <a:t>por</a:t>
            </a:r>
            <a:r>
              <a:rPr sz="2600" spc="-300">
                <a:solidFill>
                  <a:srgbClr val="4F5252"/>
                </a:solidFill>
                <a:latin typeface="Tahoma"/>
                <a:cs typeface="Tahoma"/>
              </a:rPr>
              <a:t> </a:t>
            </a:r>
            <a:r>
              <a:rPr sz="2600" err="1">
                <a:solidFill>
                  <a:srgbClr val="4F5252"/>
                </a:solidFill>
                <a:latin typeface="Tahoma"/>
                <a:cs typeface="Tahoma"/>
              </a:rPr>
              <a:t>su</a:t>
            </a:r>
            <a:r>
              <a:rPr sz="2600" spc="-305">
                <a:solidFill>
                  <a:srgbClr val="4F5252"/>
                </a:solidFill>
                <a:latin typeface="Tahoma"/>
                <a:cs typeface="Tahoma"/>
              </a:rPr>
              <a:t> </a:t>
            </a:r>
            <a:r>
              <a:rPr sz="2600" spc="5" err="1">
                <a:solidFill>
                  <a:srgbClr val="4F5252"/>
                </a:solidFill>
                <a:latin typeface="Tahoma"/>
                <a:cs typeface="Tahoma"/>
              </a:rPr>
              <a:t>ra</a:t>
            </a:r>
            <a:r>
              <a:rPr sz="2600" spc="40" err="1">
                <a:solidFill>
                  <a:srgbClr val="4F5252"/>
                </a:solidFill>
                <a:latin typeface="Tahoma"/>
                <a:cs typeface="Tahoma"/>
              </a:rPr>
              <a:t>pidez</a:t>
            </a:r>
            <a:r>
              <a:rPr sz="2600" spc="-300">
                <a:solidFill>
                  <a:srgbClr val="4F5252"/>
                </a:solidFill>
                <a:latin typeface="Tahoma"/>
                <a:cs typeface="Tahoma"/>
              </a:rPr>
              <a:t> </a:t>
            </a:r>
            <a:r>
              <a:rPr sz="2600" spc="25">
                <a:solidFill>
                  <a:srgbClr val="4F5252"/>
                </a:solidFill>
                <a:latin typeface="Tahoma"/>
                <a:cs typeface="Tahoma"/>
              </a:rPr>
              <a:t>ante</a:t>
            </a:r>
            <a:r>
              <a:rPr sz="2600" spc="-295">
                <a:solidFill>
                  <a:srgbClr val="4F5252"/>
                </a:solidFill>
                <a:latin typeface="Tahoma"/>
                <a:cs typeface="Tahoma"/>
              </a:rPr>
              <a:t> </a:t>
            </a:r>
            <a:r>
              <a:rPr sz="2600" spc="40">
                <a:solidFill>
                  <a:srgbClr val="4F5252"/>
                </a:solidFill>
                <a:latin typeface="Tahoma"/>
                <a:cs typeface="Tahoma"/>
              </a:rPr>
              <a:t>cualquier</a:t>
            </a:r>
            <a:r>
              <a:rPr sz="2600" spc="-295">
                <a:solidFill>
                  <a:srgbClr val="4F5252"/>
                </a:solidFill>
                <a:latin typeface="Tahoma"/>
                <a:cs typeface="Tahoma"/>
              </a:rPr>
              <a:t> </a:t>
            </a:r>
            <a:r>
              <a:rPr sz="2600" spc="5">
                <a:solidFill>
                  <a:srgbClr val="4F5252"/>
                </a:solidFill>
                <a:latin typeface="Tahoma"/>
                <a:cs typeface="Tahoma"/>
              </a:rPr>
              <a:t>problema,</a:t>
            </a:r>
            <a:r>
              <a:rPr sz="2600" spc="-295">
                <a:solidFill>
                  <a:srgbClr val="4F5252"/>
                </a:solidFill>
                <a:latin typeface="Tahoma"/>
                <a:cs typeface="Tahoma"/>
              </a:rPr>
              <a:t> </a:t>
            </a:r>
            <a:r>
              <a:rPr sz="2600" spc="45">
                <a:solidFill>
                  <a:srgbClr val="4F5252"/>
                </a:solidFill>
                <a:latin typeface="Tahoma"/>
                <a:cs typeface="Tahoma"/>
              </a:rPr>
              <a:t>proporcionando</a:t>
            </a:r>
            <a:r>
              <a:rPr sz="2600" spc="-300">
                <a:solidFill>
                  <a:srgbClr val="4F5252"/>
                </a:solidFill>
                <a:latin typeface="Tahoma"/>
                <a:cs typeface="Tahoma"/>
              </a:rPr>
              <a:t> </a:t>
            </a:r>
            <a:r>
              <a:rPr sz="2600" b="1" spc="15">
                <a:solidFill>
                  <a:srgbClr val="4F5252"/>
                </a:solidFill>
                <a:latin typeface="Tahoma"/>
                <a:cs typeface="Tahoma"/>
              </a:rPr>
              <a:t>un</a:t>
            </a:r>
            <a:r>
              <a:rPr sz="2600" b="1" spc="-295">
                <a:solidFill>
                  <a:srgbClr val="4F5252"/>
                </a:solidFill>
                <a:latin typeface="Tahoma"/>
                <a:cs typeface="Tahoma"/>
              </a:rPr>
              <a:t> </a:t>
            </a:r>
            <a:r>
              <a:rPr sz="2600" b="1" spc="50">
                <a:solidFill>
                  <a:srgbClr val="4F5252"/>
                </a:solidFill>
                <a:latin typeface="Tahoma"/>
                <a:cs typeface="Tahoma"/>
              </a:rPr>
              <a:t>servicio</a:t>
            </a:r>
            <a:r>
              <a:rPr sz="2600" b="1" spc="-295">
                <a:solidFill>
                  <a:srgbClr val="4F5252"/>
                </a:solidFill>
                <a:latin typeface="Tahoma"/>
                <a:cs typeface="Tahoma"/>
              </a:rPr>
              <a:t> </a:t>
            </a:r>
            <a:r>
              <a:rPr sz="2600" b="1" spc="40">
                <a:solidFill>
                  <a:srgbClr val="4F5252"/>
                </a:solidFill>
                <a:latin typeface="Tahoma"/>
                <a:cs typeface="Tahoma"/>
              </a:rPr>
              <a:t>completo</a:t>
            </a:r>
            <a:r>
              <a:rPr sz="2600" b="1" spc="-295">
                <a:solidFill>
                  <a:srgbClr val="4F5252"/>
                </a:solidFill>
                <a:latin typeface="Tahoma"/>
                <a:cs typeface="Tahoma"/>
              </a:rPr>
              <a:t> </a:t>
            </a:r>
            <a:r>
              <a:rPr sz="2600" b="1" spc="55">
                <a:solidFill>
                  <a:srgbClr val="4F5252"/>
                </a:solidFill>
                <a:latin typeface="Tahoma"/>
                <a:cs typeface="Tahoma"/>
              </a:rPr>
              <a:t>y</a:t>
            </a:r>
            <a:r>
              <a:rPr sz="2600" b="1" spc="-295">
                <a:solidFill>
                  <a:srgbClr val="4F5252"/>
                </a:solidFill>
                <a:latin typeface="Tahoma"/>
                <a:cs typeface="Tahoma"/>
              </a:rPr>
              <a:t> </a:t>
            </a:r>
            <a:r>
              <a:rPr sz="2600" b="1" spc="20">
                <a:solidFill>
                  <a:srgbClr val="4F5252"/>
                </a:solidFill>
                <a:latin typeface="Tahoma"/>
                <a:cs typeface="Tahoma"/>
              </a:rPr>
              <a:t>adaptado</a:t>
            </a:r>
            <a:r>
              <a:rPr sz="2600" spc="-300">
                <a:solidFill>
                  <a:srgbClr val="4F5252"/>
                </a:solidFill>
                <a:latin typeface="Tahoma"/>
                <a:cs typeface="Tahoma"/>
              </a:rPr>
              <a:t> </a:t>
            </a:r>
            <a:r>
              <a:rPr sz="2600" spc="-30">
                <a:solidFill>
                  <a:srgbClr val="4F5252"/>
                </a:solidFill>
                <a:latin typeface="Tahoma"/>
                <a:cs typeface="Tahoma"/>
              </a:rPr>
              <a:t>a</a:t>
            </a:r>
            <a:r>
              <a:rPr sz="2600" spc="-295">
                <a:solidFill>
                  <a:srgbClr val="4F5252"/>
                </a:solidFill>
                <a:latin typeface="Tahoma"/>
                <a:cs typeface="Tahoma"/>
              </a:rPr>
              <a:t> </a:t>
            </a:r>
            <a:r>
              <a:rPr sz="2600" spc="10">
                <a:solidFill>
                  <a:srgbClr val="4F5252"/>
                </a:solidFill>
                <a:latin typeface="Tahoma"/>
                <a:cs typeface="Tahoma"/>
              </a:rPr>
              <a:t>las</a:t>
            </a:r>
            <a:r>
              <a:rPr sz="2600" spc="-295">
                <a:solidFill>
                  <a:srgbClr val="4F5252"/>
                </a:solidFill>
                <a:latin typeface="Tahoma"/>
                <a:cs typeface="Tahoma"/>
              </a:rPr>
              <a:t> </a:t>
            </a:r>
            <a:r>
              <a:rPr sz="2600" spc="15">
                <a:solidFill>
                  <a:srgbClr val="4F5252"/>
                </a:solidFill>
                <a:latin typeface="Tahoma"/>
                <a:cs typeface="Tahoma"/>
              </a:rPr>
              <a:t>necesidades</a:t>
            </a:r>
            <a:r>
              <a:rPr sz="2600" spc="-295">
                <a:solidFill>
                  <a:srgbClr val="4F5252"/>
                </a:solidFill>
                <a:latin typeface="Tahoma"/>
                <a:cs typeface="Tahoma"/>
              </a:rPr>
              <a:t> </a:t>
            </a:r>
            <a:r>
              <a:rPr sz="2600" spc="25">
                <a:solidFill>
                  <a:srgbClr val="4F5252"/>
                </a:solidFill>
                <a:latin typeface="Tahoma"/>
                <a:cs typeface="Tahoma"/>
              </a:rPr>
              <a:t>de</a:t>
            </a:r>
            <a:r>
              <a:rPr sz="2600" spc="-300">
                <a:solidFill>
                  <a:srgbClr val="4F5252"/>
                </a:solidFill>
                <a:latin typeface="Tahoma"/>
                <a:cs typeface="Tahoma"/>
              </a:rPr>
              <a:t> </a:t>
            </a:r>
            <a:r>
              <a:rPr sz="2600">
                <a:solidFill>
                  <a:srgbClr val="4F5252"/>
                </a:solidFill>
                <a:latin typeface="Tahoma"/>
                <a:cs typeface="Tahoma"/>
              </a:rPr>
              <a:t>cada</a:t>
            </a:r>
            <a:r>
              <a:rPr sz="2600" spc="-295">
                <a:solidFill>
                  <a:srgbClr val="4F5252"/>
                </a:solidFill>
                <a:latin typeface="Tahoma"/>
                <a:cs typeface="Tahoma"/>
              </a:rPr>
              <a:t> </a:t>
            </a:r>
            <a:r>
              <a:rPr sz="2600" spc="15">
                <a:solidFill>
                  <a:srgbClr val="4F5252"/>
                </a:solidFill>
                <a:latin typeface="Tahoma"/>
                <a:cs typeface="Tahoma"/>
              </a:rPr>
              <a:t>cliente.</a:t>
            </a:r>
            <a:endParaRPr sz="2600">
              <a:solidFill>
                <a:srgbClr val="4F5252"/>
              </a:solidFill>
              <a:latin typeface="Tahoma"/>
              <a:cs typeface="Tahoma"/>
            </a:endParaRPr>
          </a:p>
        </p:txBody>
      </p:sp>
      <p:sp>
        <p:nvSpPr>
          <p:cNvPr id="5" name="object 5"/>
          <p:cNvSpPr/>
          <p:nvPr/>
        </p:nvSpPr>
        <p:spPr>
          <a:xfrm>
            <a:off x="11274474" y="7301445"/>
            <a:ext cx="1988022" cy="57547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1022261" y="6411564"/>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7" name="object 7"/>
          <p:cNvSpPr/>
          <p:nvPr/>
        </p:nvSpPr>
        <p:spPr>
          <a:xfrm>
            <a:off x="11026821" y="5346531"/>
            <a:ext cx="2509718" cy="1108162"/>
          </a:xfrm>
          <a:custGeom>
            <a:avLst/>
            <a:gdLst/>
            <a:ahLst/>
            <a:cxnLst/>
            <a:rect l="l" t="t" r="r" b="b"/>
            <a:pathLst>
              <a:path w="2509519" h="1108075">
                <a:moveTo>
                  <a:pt x="0" y="0"/>
                </a:moveTo>
                <a:lnTo>
                  <a:pt x="18704" y="34475"/>
                </a:lnTo>
                <a:lnTo>
                  <a:pt x="37364" y="68974"/>
                </a:lnTo>
                <a:lnTo>
                  <a:pt x="56084" y="103437"/>
                </a:lnTo>
                <a:lnTo>
                  <a:pt x="74971" y="137807"/>
                </a:lnTo>
                <a:lnTo>
                  <a:pt x="226359" y="412594"/>
                </a:lnTo>
                <a:lnTo>
                  <a:pt x="302755" y="549574"/>
                </a:lnTo>
                <a:lnTo>
                  <a:pt x="456342" y="823084"/>
                </a:lnTo>
                <a:lnTo>
                  <a:pt x="533449" y="959656"/>
                </a:lnTo>
                <a:lnTo>
                  <a:pt x="616326" y="1105327"/>
                </a:lnTo>
                <a:lnTo>
                  <a:pt x="1254642" y="1107484"/>
                </a:lnTo>
                <a:lnTo>
                  <a:pt x="1892926" y="1105275"/>
                </a:lnTo>
                <a:lnTo>
                  <a:pt x="1908931" y="1077150"/>
                </a:lnTo>
                <a:lnTo>
                  <a:pt x="1865691" y="1077150"/>
                </a:lnTo>
                <a:lnTo>
                  <a:pt x="643634" y="1077129"/>
                </a:lnTo>
                <a:lnTo>
                  <a:pt x="627321" y="1067705"/>
                </a:lnTo>
                <a:lnTo>
                  <a:pt x="638075" y="1067638"/>
                </a:lnTo>
                <a:lnTo>
                  <a:pt x="564370" y="941803"/>
                </a:lnTo>
                <a:lnTo>
                  <a:pt x="484644" y="806739"/>
                </a:lnTo>
                <a:lnTo>
                  <a:pt x="324566" y="536978"/>
                </a:lnTo>
                <a:lnTo>
                  <a:pt x="244139" y="402322"/>
                </a:lnTo>
                <a:lnTo>
                  <a:pt x="81861" y="133828"/>
                </a:lnTo>
                <a:lnTo>
                  <a:pt x="61538" y="100291"/>
                </a:lnTo>
                <a:lnTo>
                  <a:pt x="41052" y="66847"/>
                </a:lnTo>
                <a:lnTo>
                  <a:pt x="20505" y="33436"/>
                </a:lnTo>
                <a:lnTo>
                  <a:pt x="0" y="0"/>
                </a:lnTo>
                <a:close/>
              </a:path>
              <a:path w="2509519" h="1108075">
                <a:moveTo>
                  <a:pt x="1871232" y="1067691"/>
                </a:moveTo>
                <a:lnTo>
                  <a:pt x="1865691" y="1077150"/>
                </a:lnTo>
                <a:lnTo>
                  <a:pt x="1881963" y="1067758"/>
                </a:lnTo>
                <a:lnTo>
                  <a:pt x="1871232" y="1067691"/>
                </a:lnTo>
                <a:close/>
              </a:path>
              <a:path w="2509519" h="1108075">
                <a:moveTo>
                  <a:pt x="2509284" y="0"/>
                </a:moveTo>
                <a:lnTo>
                  <a:pt x="2488150" y="34475"/>
                </a:lnTo>
                <a:lnTo>
                  <a:pt x="2466947" y="68974"/>
                </a:lnTo>
                <a:lnTo>
                  <a:pt x="2447765" y="100300"/>
                </a:lnTo>
                <a:lnTo>
                  <a:pt x="2425046" y="137807"/>
                </a:lnTo>
                <a:lnTo>
                  <a:pt x="2265198" y="402354"/>
                </a:lnTo>
                <a:lnTo>
                  <a:pt x="2184771" y="537009"/>
                </a:lnTo>
                <a:lnTo>
                  <a:pt x="2104522" y="671770"/>
                </a:lnTo>
                <a:lnTo>
                  <a:pt x="2015060" y="823084"/>
                </a:lnTo>
                <a:lnTo>
                  <a:pt x="1944956" y="941824"/>
                </a:lnTo>
                <a:lnTo>
                  <a:pt x="1871232" y="1067691"/>
                </a:lnTo>
                <a:lnTo>
                  <a:pt x="1881963" y="1067758"/>
                </a:lnTo>
                <a:lnTo>
                  <a:pt x="1865691" y="1077150"/>
                </a:lnTo>
                <a:lnTo>
                  <a:pt x="1908931" y="1077150"/>
                </a:lnTo>
                <a:lnTo>
                  <a:pt x="1975803" y="959635"/>
                </a:lnTo>
                <a:lnTo>
                  <a:pt x="2062085" y="806739"/>
                </a:lnTo>
                <a:lnTo>
                  <a:pt x="2129903" y="686418"/>
                </a:lnTo>
                <a:lnTo>
                  <a:pt x="2206477" y="549543"/>
                </a:lnTo>
                <a:lnTo>
                  <a:pt x="2282872" y="412563"/>
                </a:lnTo>
                <a:lnTo>
                  <a:pt x="2436473" y="133828"/>
                </a:lnTo>
                <a:lnTo>
                  <a:pt x="2473056" y="66847"/>
                </a:lnTo>
                <a:lnTo>
                  <a:pt x="2491137" y="33436"/>
                </a:lnTo>
                <a:lnTo>
                  <a:pt x="2509284" y="0"/>
                </a:lnTo>
                <a:close/>
              </a:path>
              <a:path w="2509519" h="1108075">
                <a:moveTo>
                  <a:pt x="638075" y="1067638"/>
                </a:moveTo>
                <a:lnTo>
                  <a:pt x="627321" y="1067705"/>
                </a:lnTo>
                <a:lnTo>
                  <a:pt x="643634" y="1077129"/>
                </a:lnTo>
                <a:lnTo>
                  <a:pt x="638075" y="1067638"/>
                </a:lnTo>
                <a:close/>
              </a:path>
              <a:path w="2509519" h="1108075">
                <a:moveTo>
                  <a:pt x="1254642" y="1065622"/>
                </a:moveTo>
                <a:lnTo>
                  <a:pt x="638075" y="1067638"/>
                </a:lnTo>
                <a:lnTo>
                  <a:pt x="643634" y="1077129"/>
                </a:lnTo>
                <a:lnTo>
                  <a:pt x="1865704" y="1077129"/>
                </a:lnTo>
                <a:lnTo>
                  <a:pt x="1871232" y="1067691"/>
                </a:lnTo>
                <a:lnTo>
                  <a:pt x="1254642" y="1065622"/>
                </a:lnTo>
                <a:close/>
              </a:path>
            </a:pathLst>
          </a:custGeom>
          <a:solidFill>
            <a:srgbClr val="4F5252"/>
          </a:solidFill>
        </p:spPr>
        <p:txBody>
          <a:bodyPr wrap="square" lIns="0" tIns="0" rIns="0" bIns="0" rtlCol="0"/>
          <a:lstStyle/>
          <a:p>
            <a:endParaRPr/>
          </a:p>
        </p:txBody>
      </p:sp>
      <p:sp>
        <p:nvSpPr>
          <p:cNvPr id="8" name="object 8"/>
          <p:cNvSpPr/>
          <p:nvPr/>
        </p:nvSpPr>
        <p:spPr>
          <a:xfrm>
            <a:off x="12881264" y="7520405"/>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9" name="object 9"/>
          <p:cNvSpPr/>
          <p:nvPr/>
        </p:nvSpPr>
        <p:spPr>
          <a:xfrm>
            <a:off x="9161198" y="7529042"/>
            <a:ext cx="2509718" cy="2173777"/>
          </a:xfrm>
          <a:custGeom>
            <a:avLst/>
            <a:gdLst/>
            <a:ahLst/>
            <a:cxnLst/>
            <a:rect l="l" t="t" r="r" b="b"/>
            <a:pathLst>
              <a:path w="2509520" h="2173604">
                <a:moveTo>
                  <a:pt x="1881963" y="0"/>
                </a:moveTo>
                <a:lnTo>
                  <a:pt x="627321" y="0"/>
                </a:lnTo>
                <a:lnTo>
                  <a:pt x="0" y="1086553"/>
                </a:lnTo>
                <a:lnTo>
                  <a:pt x="627321" y="2173106"/>
                </a:lnTo>
                <a:lnTo>
                  <a:pt x="1881963" y="2173106"/>
                </a:lnTo>
                <a:lnTo>
                  <a:pt x="2509284" y="1086553"/>
                </a:lnTo>
                <a:lnTo>
                  <a:pt x="1881963" y="0"/>
                </a:lnTo>
                <a:close/>
              </a:path>
            </a:pathLst>
          </a:custGeom>
          <a:solidFill>
            <a:srgbClr val="FFFFFF"/>
          </a:solidFill>
        </p:spPr>
        <p:txBody>
          <a:bodyPr wrap="square" lIns="0" tIns="0" rIns="0" bIns="0" rtlCol="0"/>
          <a:lstStyle/>
          <a:p>
            <a:endParaRPr/>
          </a:p>
        </p:txBody>
      </p:sp>
      <p:sp>
        <p:nvSpPr>
          <p:cNvPr id="10" name="object 10"/>
          <p:cNvSpPr/>
          <p:nvPr/>
        </p:nvSpPr>
        <p:spPr>
          <a:xfrm>
            <a:off x="9147091" y="7508099"/>
            <a:ext cx="2545281" cy="2206799"/>
          </a:xfrm>
          <a:custGeom>
            <a:avLst/>
            <a:gdLst/>
            <a:ahLst/>
            <a:cxnLst/>
            <a:rect l="l" t="t" r="r" b="b"/>
            <a:pathLst>
              <a:path w="2545079" h="2206625">
                <a:moveTo>
                  <a:pt x="1888906" y="2181822"/>
                </a:moveTo>
                <a:lnTo>
                  <a:pt x="641425" y="2194048"/>
                </a:lnTo>
                <a:lnTo>
                  <a:pt x="1903072" y="2206362"/>
                </a:lnTo>
                <a:lnTo>
                  <a:pt x="1913876" y="2187912"/>
                </a:lnTo>
                <a:lnTo>
                  <a:pt x="1885439" y="2187912"/>
                </a:lnTo>
                <a:lnTo>
                  <a:pt x="1888906" y="2181822"/>
                </a:lnTo>
                <a:close/>
              </a:path>
              <a:path w="2545079"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79" h="2206625">
                <a:moveTo>
                  <a:pt x="1896067" y="2181776"/>
                </a:moveTo>
                <a:lnTo>
                  <a:pt x="1888906" y="2181822"/>
                </a:lnTo>
                <a:lnTo>
                  <a:pt x="1885439" y="2187912"/>
                </a:lnTo>
                <a:lnTo>
                  <a:pt x="1896067" y="2181776"/>
                </a:lnTo>
                <a:close/>
              </a:path>
              <a:path w="2545079" h="2206625">
                <a:moveTo>
                  <a:pt x="1917469" y="2181776"/>
                </a:moveTo>
                <a:lnTo>
                  <a:pt x="1896067" y="2181776"/>
                </a:lnTo>
                <a:lnTo>
                  <a:pt x="1885439" y="2187912"/>
                </a:lnTo>
                <a:lnTo>
                  <a:pt x="1913876" y="2187912"/>
                </a:lnTo>
                <a:lnTo>
                  <a:pt x="1917469" y="2181776"/>
                </a:lnTo>
                <a:close/>
              </a:path>
              <a:path w="2545079"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79" h="2206625">
                <a:moveTo>
                  <a:pt x="2507431" y="1098291"/>
                </a:moveTo>
                <a:lnTo>
                  <a:pt x="2502118" y="1107536"/>
                </a:lnTo>
                <a:lnTo>
                  <a:pt x="2507431" y="1116709"/>
                </a:lnTo>
                <a:lnTo>
                  <a:pt x="2507431" y="1098291"/>
                </a:lnTo>
                <a:close/>
              </a:path>
              <a:path w="2545079" h="2206625">
                <a:moveTo>
                  <a:pt x="2539352" y="1098291"/>
                </a:moveTo>
                <a:lnTo>
                  <a:pt x="2507431" y="1098291"/>
                </a:lnTo>
                <a:lnTo>
                  <a:pt x="2507431" y="1116709"/>
                </a:lnTo>
                <a:lnTo>
                  <a:pt x="2539345" y="1116709"/>
                </a:lnTo>
                <a:lnTo>
                  <a:pt x="2544665" y="1107536"/>
                </a:lnTo>
                <a:lnTo>
                  <a:pt x="2539352" y="1098291"/>
                </a:lnTo>
                <a:close/>
              </a:path>
              <a:path w="2545079" h="2206625">
                <a:moveTo>
                  <a:pt x="24690" y="1101390"/>
                </a:moveTo>
                <a:lnTo>
                  <a:pt x="24690" y="1113610"/>
                </a:lnTo>
                <a:lnTo>
                  <a:pt x="28215" y="1107589"/>
                </a:lnTo>
                <a:lnTo>
                  <a:pt x="24690" y="1101390"/>
                </a:lnTo>
                <a:close/>
              </a:path>
              <a:path w="2545079" h="2206625">
                <a:moveTo>
                  <a:pt x="28215" y="1107588"/>
                </a:moveTo>
                <a:lnTo>
                  <a:pt x="24690" y="1113610"/>
                </a:lnTo>
                <a:lnTo>
                  <a:pt x="31641" y="1113610"/>
                </a:lnTo>
                <a:lnTo>
                  <a:pt x="28215" y="1107588"/>
                </a:lnTo>
                <a:close/>
              </a:path>
              <a:path w="2545079" h="2206625">
                <a:moveTo>
                  <a:pt x="31844" y="1101390"/>
                </a:moveTo>
                <a:lnTo>
                  <a:pt x="24690" y="1101390"/>
                </a:lnTo>
                <a:lnTo>
                  <a:pt x="28215" y="1107588"/>
                </a:lnTo>
                <a:lnTo>
                  <a:pt x="31844" y="1101390"/>
                </a:lnTo>
                <a:close/>
              </a:path>
              <a:path w="2545079"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79" h="2206625">
                <a:moveTo>
                  <a:pt x="1877953" y="31402"/>
                </a:moveTo>
                <a:lnTo>
                  <a:pt x="1884006" y="41838"/>
                </a:lnTo>
                <a:lnTo>
                  <a:pt x="1896067" y="41862"/>
                </a:lnTo>
                <a:lnTo>
                  <a:pt x="1877953" y="31402"/>
                </a:lnTo>
                <a:close/>
              </a:path>
              <a:path w="2545079" h="2206625">
                <a:moveTo>
                  <a:pt x="1925486" y="30145"/>
                </a:moveTo>
                <a:lnTo>
                  <a:pt x="657351" y="30145"/>
                </a:lnTo>
                <a:lnTo>
                  <a:pt x="652006" y="39360"/>
                </a:lnTo>
                <a:lnTo>
                  <a:pt x="1884006" y="41838"/>
                </a:lnTo>
                <a:lnTo>
                  <a:pt x="1877953" y="31402"/>
                </a:lnTo>
                <a:lnTo>
                  <a:pt x="1926208" y="31402"/>
                </a:lnTo>
                <a:lnTo>
                  <a:pt x="1925486" y="30145"/>
                </a:lnTo>
                <a:close/>
              </a:path>
              <a:path w="2545079"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11" name="object 11"/>
          <p:cNvSpPr/>
          <p:nvPr/>
        </p:nvSpPr>
        <p:spPr>
          <a:xfrm>
            <a:off x="9147684" y="5356342"/>
            <a:ext cx="2509718" cy="2173777"/>
          </a:xfrm>
          <a:custGeom>
            <a:avLst/>
            <a:gdLst/>
            <a:ahLst/>
            <a:cxnLst/>
            <a:rect l="l" t="t" r="r" b="b"/>
            <a:pathLst>
              <a:path w="2509520" h="2173604">
                <a:moveTo>
                  <a:pt x="1881963" y="0"/>
                </a:moveTo>
                <a:lnTo>
                  <a:pt x="627321" y="0"/>
                </a:lnTo>
                <a:lnTo>
                  <a:pt x="0" y="1086553"/>
                </a:lnTo>
                <a:lnTo>
                  <a:pt x="627321" y="2173106"/>
                </a:lnTo>
                <a:lnTo>
                  <a:pt x="1881963" y="2173106"/>
                </a:lnTo>
                <a:lnTo>
                  <a:pt x="2509284" y="1086553"/>
                </a:lnTo>
                <a:lnTo>
                  <a:pt x="1881963" y="0"/>
                </a:lnTo>
                <a:close/>
              </a:path>
            </a:pathLst>
          </a:custGeom>
          <a:solidFill>
            <a:srgbClr val="FFFFFF"/>
          </a:solidFill>
        </p:spPr>
        <p:txBody>
          <a:bodyPr wrap="square" lIns="0" tIns="0" rIns="0" bIns="0" rtlCol="0"/>
          <a:lstStyle/>
          <a:p>
            <a:endParaRPr/>
          </a:p>
        </p:txBody>
      </p:sp>
      <p:sp>
        <p:nvSpPr>
          <p:cNvPr id="12" name="object 12"/>
          <p:cNvSpPr/>
          <p:nvPr/>
        </p:nvSpPr>
        <p:spPr>
          <a:xfrm>
            <a:off x="9133578" y="5335399"/>
            <a:ext cx="2545281" cy="2206799"/>
          </a:xfrm>
          <a:custGeom>
            <a:avLst/>
            <a:gdLst/>
            <a:ahLst/>
            <a:cxnLst/>
            <a:rect l="l" t="t" r="r" b="b"/>
            <a:pathLst>
              <a:path w="2545079" h="2206625">
                <a:moveTo>
                  <a:pt x="1888906" y="2181822"/>
                </a:moveTo>
                <a:lnTo>
                  <a:pt x="641425" y="2194048"/>
                </a:lnTo>
                <a:lnTo>
                  <a:pt x="1903072" y="2206362"/>
                </a:lnTo>
                <a:lnTo>
                  <a:pt x="1913876" y="2187912"/>
                </a:lnTo>
                <a:lnTo>
                  <a:pt x="1885439" y="2187912"/>
                </a:lnTo>
                <a:lnTo>
                  <a:pt x="1888906" y="2181822"/>
                </a:lnTo>
                <a:close/>
              </a:path>
              <a:path w="2545079"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35" y="1113599"/>
                </a:lnTo>
                <a:lnTo>
                  <a:pt x="24690" y="1113599"/>
                </a:lnTo>
                <a:lnTo>
                  <a:pt x="24690" y="1101390"/>
                </a:lnTo>
                <a:lnTo>
                  <a:pt x="31838" y="1101390"/>
                </a:lnTo>
                <a:lnTo>
                  <a:pt x="499974" y="301467"/>
                </a:lnTo>
                <a:lnTo>
                  <a:pt x="652006" y="39360"/>
                </a:lnTo>
                <a:lnTo>
                  <a:pt x="641425" y="39339"/>
                </a:lnTo>
                <a:lnTo>
                  <a:pt x="657351" y="30145"/>
                </a:lnTo>
                <a:lnTo>
                  <a:pt x="1925486" y="30145"/>
                </a:lnTo>
                <a:lnTo>
                  <a:pt x="1908161" y="0"/>
                </a:lnTo>
                <a:close/>
              </a:path>
              <a:path w="2545079" h="2206625">
                <a:moveTo>
                  <a:pt x="1896067" y="2181776"/>
                </a:moveTo>
                <a:lnTo>
                  <a:pt x="1888906" y="2181822"/>
                </a:lnTo>
                <a:lnTo>
                  <a:pt x="1885439" y="2187912"/>
                </a:lnTo>
                <a:lnTo>
                  <a:pt x="1896067" y="2181776"/>
                </a:lnTo>
                <a:close/>
              </a:path>
              <a:path w="2545079" h="2206625">
                <a:moveTo>
                  <a:pt x="1917469" y="2181776"/>
                </a:moveTo>
                <a:lnTo>
                  <a:pt x="1896067" y="2181776"/>
                </a:lnTo>
                <a:lnTo>
                  <a:pt x="1885439" y="2187912"/>
                </a:lnTo>
                <a:lnTo>
                  <a:pt x="1913876" y="2187912"/>
                </a:lnTo>
                <a:lnTo>
                  <a:pt x="1917469" y="2181776"/>
                </a:lnTo>
                <a:close/>
              </a:path>
              <a:path w="2545079" h="2206625">
                <a:moveTo>
                  <a:pt x="2502111" y="1107537"/>
                </a:moveTo>
                <a:lnTo>
                  <a:pt x="2351153" y="1370241"/>
                </a:lnTo>
                <a:lnTo>
                  <a:pt x="1888906" y="2181822"/>
                </a:lnTo>
                <a:lnTo>
                  <a:pt x="1917469" y="2181776"/>
                </a:lnTo>
                <a:lnTo>
                  <a:pt x="2381958" y="1388031"/>
                </a:lnTo>
                <a:lnTo>
                  <a:pt x="2539345" y="1116709"/>
                </a:lnTo>
                <a:lnTo>
                  <a:pt x="2507431" y="1116709"/>
                </a:lnTo>
                <a:lnTo>
                  <a:pt x="2502111" y="1107537"/>
                </a:lnTo>
                <a:close/>
              </a:path>
              <a:path w="2545079" h="2206625">
                <a:moveTo>
                  <a:pt x="2507431" y="1098280"/>
                </a:moveTo>
                <a:lnTo>
                  <a:pt x="2502112" y="1107536"/>
                </a:lnTo>
                <a:lnTo>
                  <a:pt x="2507431" y="1116709"/>
                </a:lnTo>
                <a:lnTo>
                  <a:pt x="2507431" y="1098280"/>
                </a:lnTo>
                <a:close/>
              </a:path>
              <a:path w="2545079" h="2206625">
                <a:moveTo>
                  <a:pt x="2539346" y="1098280"/>
                </a:moveTo>
                <a:lnTo>
                  <a:pt x="2507431" y="1098280"/>
                </a:lnTo>
                <a:lnTo>
                  <a:pt x="2507431" y="1116709"/>
                </a:lnTo>
                <a:lnTo>
                  <a:pt x="2539345" y="1116709"/>
                </a:lnTo>
                <a:lnTo>
                  <a:pt x="2544665" y="1107536"/>
                </a:lnTo>
                <a:lnTo>
                  <a:pt x="2539346" y="1098280"/>
                </a:lnTo>
                <a:close/>
              </a:path>
              <a:path w="2545079" h="2206625">
                <a:moveTo>
                  <a:pt x="24690" y="1101390"/>
                </a:moveTo>
                <a:lnTo>
                  <a:pt x="24690" y="1113599"/>
                </a:lnTo>
                <a:lnTo>
                  <a:pt x="28209" y="1107589"/>
                </a:lnTo>
                <a:lnTo>
                  <a:pt x="24690" y="1101390"/>
                </a:lnTo>
                <a:close/>
              </a:path>
              <a:path w="2545079" h="2206625">
                <a:moveTo>
                  <a:pt x="28212" y="1107583"/>
                </a:moveTo>
                <a:lnTo>
                  <a:pt x="24690" y="1113599"/>
                </a:lnTo>
                <a:lnTo>
                  <a:pt x="31635" y="1113599"/>
                </a:lnTo>
                <a:lnTo>
                  <a:pt x="28212" y="1107583"/>
                </a:lnTo>
                <a:close/>
              </a:path>
              <a:path w="2545079" h="2206625">
                <a:moveTo>
                  <a:pt x="31838" y="1101390"/>
                </a:moveTo>
                <a:lnTo>
                  <a:pt x="24690" y="1101390"/>
                </a:lnTo>
                <a:lnTo>
                  <a:pt x="28212" y="1107583"/>
                </a:lnTo>
                <a:lnTo>
                  <a:pt x="31838" y="1101390"/>
                </a:lnTo>
                <a:close/>
              </a:path>
              <a:path w="2545079" h="2206625">
                <a:moveTo>
                  <a:pt x="1926208" y="31402"/>
                </a:moveTo>
                <a:lnTo>
                  <a:pt x="1877953" y="31402"/>
                </a:lnTo>
                <a:lnTo>
                  <a:pt x="1896067" y="41862"/>
                </a:lnTo>
                <a:lnTo>
                  <a:pt x="1884020" y="41862"/>
                </a:lnTo>
                <a:lnTo>
                  <a:pt x="2502111" y="1107537"/>
                </a:lnTo>
                <a:lnTo>
                  <a:pt x="2507431" y="1098280"/>
                </a:lnTo>
                <a:lnTo>
                  <a:pt x="2539346" y="1098280"/>
                </a:lnTo>
                <a:lnTo>
                  <a:pt x="1932220" y="41862"/>
                </a:lnTo>
                <a:lnTo>
                  <a:pt x="1896067" y="41862"/>
                </a:lnTo>
                <a:lnTo>
                  <a:pt x="1932206" y="41838"/>
                </a:lnTo>
                <a:lnTo>
                  <a:pt x="1926208" y="31402"/>
                </a:lnTo>
                <a:close/>
              </a:path>
              <a:path w="2545079" h="2206625">
                <a:moveTo>
                  <a:pt x="1877953" y="31402"/>
                </a:moveTo>
                <a:lnTo>
                  <a:pt x="1884006" y="41838"/>
                </a:lnTo>
                <a:lnTo>
                  <a:pt x="1896067" y="41862"/>
                </a:lnTo>
                <a:lnTo>
                  <a:pt x="1877953" y="31402"/>
                </a:lnTo>
                <a:close/>
              </a:path>
              <a:path w="2545079" h="2206625">
                <a:moveTo>
                  <a:pt x="1925486" y="30145"/>
                </a:moveTo>
                <a:lnTo>
                  <a:pt x="657351" y="30145"/>
                </a:lnTo>
                <a:lnTo>
                  <a:pt x="652006" y="39360"/>
                </a:lnTo>
                <a:lnTo>
                  <a:pt x="1884006" y="41838"/>
                </a:lnTo>
                <a:lnTo>
                  <a:pt x="1877953" y="31402"/>
                </a:lnTo>
                <a:lnTo>
                  <a:pt x="1926208" y="31402"/>
                </a:lnTo>
                <a:lnTo>
                  <a:pt x="1925486" y="30145"/>
                </a:lnTo>
                <a:close/>
              </a:path>
              <a:path w="2545079"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13" name="object 13"/>
          <p:cNvSpPr/>
          <p:nvPr/>
        </p:nvSpPr>
        <p:spPr>
          <a:xfrm>
            <a:off x="5427470" y="7487749"/>
            <a:ext cx="2545281" cy="2206799"/>
          </a:xfrm>
          <a:custGeom>
            <a:avLst/>
            <a:gdLst/>
            <a:ahLst/>
            <a:cxnLst/>
            <a:rect l="l" t="t" r="r" b="b"/>
            <a:pathLst>
              <a:path w="2545079" h="2206625">
                <a:moveTo>
                  <a:pt x="1888906" y="2181822"/>
                </a:moveTo>
                <a:lnTo>
                  <a:pt x="641425" y="2194048"/>
                </a:lnTo>
                <a:lnTo>
                  <a:pt x="1903072" y="2206362"/>
                </a:lnTo>
                <a:lnTo>
                  <a:pt x="1913876" y="2187912"/>
                </a:lnTo>
                <a:lnTo>
                  <a:pt x="1885439" y="2187912"/>
                </a:lnTo>
                <a:lnTo>
                  <a:pt x="1888906" y="2181822"/>
                </a:lnTo>
                <a:close/>
              </a:path>
              <a:path w="2545079"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79" h="2206625">
                <a:moveTo>
                  <a:pt x="1896067" y="2181776"/>
                </a:moveTo>
                <a:lnTo>
                  <a:pt x="1888906" y="2181822"/>
                </a:lnTo>
                <a:lnTo>
                  <a:pt x="1885439" y="2187912"/>
                </a:lnTo>
                <a:lnTo>
                  <a:pt x="1896067" y="2181776"/>
                </a:lnTo>
                <a:close/>
              </a:path>
              <a:path w="2545079" h="2206625">
                <a:moveTo>
                  <a:pt x="1917469" y="2181776"/>
                </a:moveTo>
                <a:lnTo>
                  <a:pt x="1896067" y="2181776"/>
                </a:lnTo>
                <a:lnTo>
                  <a:pt x="1885439" y="2187912"/>
                </a:lnTo>
                <a:lnTo>
                  <a:pt x="1913876" y="2187912"/>
                </a:lnTo>
                <a:lnTo>
                  <a:pt x="1917469" y="2181776"/>
                </a:lnTo>
                <a:close/>
              </a:path>
              <a:path w="2545079"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79" h="2206625">
                <a:moveTo>
                  <a:pt x="2507431" y="1098291"/>
                </a:moveTo>
                <a:lnTo>
                  <a:pt x="2502118" y="1107536"/>
                </a:lnTo>
                <a:lnTo>
                  <a:pt x="2507431" y="1116709"/>
                </a:lnTo>
                <a:lnTo>
                  <a:pt x="2507431" y="1098291"/>
                </a:lnTo>
                <a:close/>
              </a:path>
              <a:path w="2545079" h="2206625">
                <a:moveTo>
                  <a:pt x="2539352" y="1098291"/>
                </a:moveTo>
                <a:lnTo>
                  <a:pt x="2507431" y="1098291"/>
                </a:lnTo>
                <a:lnTo>
                  <a:pt x="2507431" y="1116709"/>
                </a:lnTo>
                <a:lnTo>
                  <a:pt x="2539345" y="1116709"/>
                </a:lnTo>
                <a:lnTo>
                  <a:pt x="2544665" y="1107536"/>
                </a:lnTo>
                <a:lnTo>
                  <a:pt x="2539352" y="1098291"/>
                </a:lnTo>
                <a:close/>
              </a:path>
              <a:path w="2545079" h="2206625">
                <a:moveTo>
                  <a:pt x="24690" y="1101390"/>
                </a:moveTo>
                <a:lnTo>
                  <a:pt x="24690" y="1113610"/>
                </a:lnTo>
                <a:lnTo>
                  <a:pt x="28215" y="1107589"/>
                </a:lnTo>
                <a:lnTo>
                  <a:pt x="24690" y="1101390"/>
                </a:lnTo>
                <a:close/>
              </a:path>
              <a:path w="2545079" h="2206625">
                <a:moveTo>
                  <a:pt x="28215" y="1107588"/>
                </a:moveTo>
                <a:lnTo>
                  <a:pt x="24690" y="1113610"/>
                </a:lnTo>
                <a:lnTo>
                  <a:pt x="31641" y="1113610"/>
                </a:lnTo>
                <a:lnTo>
                  <a:pt x="28215" y="1107588"/>
                </a:lnTo>
                <a:close/>
              </a:path>
              <a:path w="2545079" h="2206625">
                <a:moveTo>
                  <a:pt x="31844" y="1101390"/>
                </a:moveTo>
                <a:lnTo>
                  <a:pt x="24690" y="1101390"/>
                </a:lnTo>
                <a:lnTo>
                  <a:pt x="28215" y="1107588"/>
                </a:lnTo>
                <a:lnTo>
                  <a:pt x="31844" y="1101390"/>
                </a:lnTo>
                <a:close/>
              </a:path>
              <a:path w="2545079"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79" h="2206625">
                <a:moveTo>
                  <a:pt x="1877953" y="31402"/>
                </a:moveTo>
                <a:lnTo>
                  <a:pt x="1884006" y="41838"/>
                </a:lnTo>
                <a:lnTo>
                  <a:pt x="1896067" y="41862"/>
                </a:lnTo>
                <a:lnTo>
                  <a:pt x="1877953" y="31402"/>
                </a:lnTo>
                <a:close/>
              </a:path>
              <a:path w="2545079" h="2206625">
                <a:moveTo>
                  <a:pt x="1925486" y="30145"/>
                </a:moveTo>
                <a:lnTo>
                  <a:pt x="657351" y="30145"/>
                </a:lnTo>
                <a:lnTo>
                  <a:pt x="652006" y="39360"/>
                </a:lnTo>
                <a:lnTo>
                  <a:pt x="1884006" y="41838"/>
                </a:lnTo>
                <a:lnTo>
                  <a:pt x="1877953" y="31402"/>
                </a:lnTo>
                <a:lnTo>
                  <a:pt x="1926208" y="31402"/>
                </a:lnTo>
                <a:lnTo>
                  <a:pt x="1925486" y="30145"/>
                </a:lnTo>
                <a:close/>
              </a:path>
              <a:path w="2545079"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14" name="object 14"/>
          <p:cNvSpPr/>
          <p:nvPr/>
        </p:nvSpPr>
        <p:spPr>
          <a:xfrm>
            <a:off x="7891705" y="6442982"/>
            <a:ext cx="1882288" cy="1087206"/>
          </a:xfrm>
          <a:custGeom>
            <a:avLst/>
            <a:gdLst/>
            <a:ahLst/>
            <a:cxnLst/>
            <a:rect l="l" t="t" r="r" b="b"/>
            <a:pathLst>
              <a:path w="1882140" h="1087120">
                <a:moveTo>
                  <a:pt x="1254642" y="0"/>
                </a:moveTo>
                <a:lnTo>
                  <a:pt x="0" y="0"/>
                </a:lnTo>
                <a:lnTo>
                  <a:pt x="1881963" y="1086553"/>
                </a:lnTo>
                <a:lnTo>
                  <a:pt x="1254642" y="0"/>
                </a:lnTo>
                <a:close/>
              </a:path>
            </a:pathLst>
          </a:custGeom>
          <a:solidFill>
            <a:srgbClr val="FFFFFF"/>
          </a:solidFill>
        </p:spPr>
        <p:txBody>
          <a:bodyPr wrap="square" lIns="0" tIns="0" rIns="0" bIns="0" rtlCol="0"/>
          <a:lstStyle/>
          <a:p>
            <a:endParaRPr/>
          </a:p>
        </p:txBody>
      </p:sp>
      <p:sp>
        <p:nvSpPr>
          <p:cNvPr id="15" name="object 15"/>
          <p:cNvSpPr/>
          <p:nvPr/>
        </p:nvSpPr>
        <p:spPr>
          <a:xfrm>
            <a:off x="7891704" y="6422008"/>
            <a:ext cx="1882288" cy="1108162"/>
          </a:xfrm>
          <a:custGeom>
            <a:avLst/>
            <a:gdLst/>
            <a:ahLst/>
            <a:cxnLst/>
            <a:rect l="l" t="t" r="r" b="b"/>
            <a:pathLst>
              <a:path w="1882140" h="1108075">
                <a:moveTo>
                  <a:pt x="1236517" y="31444"/>
                </a:moveTo>
                <a:lnTo>
                  <a:pt x="1394303" y="302524"/>
                </a:lnTo>
                <a:lnTo>
                  <a:pt x="1527272" y="527573"/>
                </a:lnTo>
                <a:lnTo>
                  <a:pt x="1634829" y="706931"/>
                </a:lnTo>
                <a:lnTo>
                  <a:pt x="1716230" y="841031"/>
                </a:lnTo>
                <a:lnTo>
                  <a:pt x="1798521" y="974609"/>
                </a:lnTo>
                <a:lnTo>
                  <a:pt x="1819235" y="1007922"/>
                </a:lnTo>
                <a:lnTo>
                  <a:pt x="1840049" y="1041177"/>
                </a:lnTo>
                <a:lnTo>
                  <a:pt x="1881963" y="1107526"/>
                </a:lnTo>
                <a:lnTo>
                  <a:pt x="1863756" y="1072762"/>
                </a:lnTo>
                <a:lnTo>
                  <a:pt x="1845460" y="1038053"/>
                </a:lnTo>
                <a:lnTo>
                  <a:pt x="1827068" y="1003400"/>
                </a:lnTo>
                <a:lnTo>
                  <a:pt x="1808573" y="968808"/>
                </a:lnTo>
                <a:lnTo>
                  <a:pt x="1734041" y="830749"/>
                </a:lnTo>
                <a:lnTo>
                  <a:pt x="1658609" y="693204"/>
                </a:lnTo>
                <a:lnTo>
                  <a:pt x="1557057" y="510379"/>
                </a:lnTo>
                <a:lnTo>
                  <a:pt x="1531488" y="464779"/>
                </a:lnTo>
                <a:lnTo>
                  <a:pt x="1428647" y="282692"/>
                </a:lnTo>
                <a:lnTo>
                  <a:pt x="1290745" y="41904"/>
                </a:lnTo>
                <a:lnTo>
                  <a:pt x="1254642" y="41904"/>
                </a:lnTo>
                <a:lnTo>
                  <a:pt x="1236517" y="31444"/>
                </a:lnTo>
                <a:close/>
              </a:path>
              <a:path w="1882140" h="1108075">
                <a:moveTo>
                  <a:pt x="1254564" y="41859"/>
                </a:moveTo>
                <a:lnTo>
                  <a:pt x="1242579" y="41859"/>
                </a:lnTo>
                <a:lnTo>
                  <a:pt x="1254642" y="41904"/>
                </a:lnTo>
                <a:close/>
              </a:path>
              <a:path w="1882140" h="1108075">
                <a:moveTo>
                  <a:pt x="1284755" y="31444"/>
                </a:moveTo>
                <a:lnTo>
                  <a:pt x="1236517" y="31444"/>
                </a:lnTo>
                <a:lnTo>
                  <a:pt x="1254642" y="41904"/>
                </a:lnTo>
                <a:lnTo>
                  <a:pt x="1290745" y="41904"/>
                </a:lnTo>
                <a:lnTo>
                  <a:pt x="1284755" y="31444"/>
                </a:lnTo>
                <a:close/>
              </a:path>
              <a:path w="1882140" h="1108075">
                <a:moveTo>
                  <a:pt x="1266746" y="0"/>
                </a:moveTo>
                <a:lnTo>
                  <a:pt x="940976" y="1204"/>
                </a:lnTo>
                <a:lnTo>
                  <a:pt x="313665" y="10743"/>
                </a:lnTo>
                <a:lnTo>
                  <a:pt x="0" y="20973"/>
                </a:lnTo>
                <a:lnTo>
                  <a:pt x="78416" y="24077"/>
                </a:lnTo>
                <a:lnTo>
                  <a:pt x="470488" y="34637"/>
                </a:lnTo>
                <a:lnTo>
                  <a:pt x="1242579" y="41859"/>
                </a:lnTo>
                <a:lnTo>
                  <a:pt x="1236517" y="31444"/>
                </a:lnTo>
                <a:lnTo>
                  <a:pt x="1284755" y="31444"/>
                </a:lnTo>
                <a:lnTo>
                  <a:pt x="1266746" y="0"/>
                </a:lnTo>
                <a:close/>
              </a:path>
            </a:pathLst>
          </a:custGeom>
          <a:solidFill>
            <a:srgbClr val="4F5252"/>
          </a:solidFill>
        </p:spPr>
        <p:txBody>
          <a:bodyPr wrap="square" lIns="0" tIns="0" rIns="0" bIns="0" rtlCol="0"/>
          <a:lstStyle/>
          <a:p>
            <a:endParaRPr/>
          </a:p>
        </p:txBody>
      </p:sp>
      <p:sp>
        <p:nvSpPr>
          <p:cNvPr id="16" name="object 16"/>
          <p:cNvSpPr/>
          <p:nvPr/>
        </p:nvSpPr>
        <p:spPr>
          <a:xfrm>
            <a:off x="7281642" y="8586100"/>
            <a:ext cx="2545281" cy="2206799"/>
          </a:xfrm>
          <a:custGeom>
            <a:avLst/>
            <a:gdLst/>
            <a:ahLst/>
            <a:cxnLst/>
            <a:rect l="l" t="t" r="r" b="b"/>
            <a:pathLst>
              <a:path w="2545079" h="2206625">
                <a:moveTo>
                  <a:pt x="1888916" y="2181822"/>
                </a:moveTo>
                <a:lnTo>
                  <a:pt x="641425" y="2194048"/>
                </a:lnTo>
                <a:lnTo>
                  <a:pt x="1903072" y="2206362"/>
                </a:lnTo>
                <a:lnTo>
                  <a:pt x="1913876" y="2187912"/>
                </a:lnTo>
                <a:lnTo>
                  <a:pt x="1885450" y="2187912"/>
                </a:lnTo>
                <a:lnTo>
                  <a:pt x="1888916" y="2181822"/>
                </a:lnTo>
                <a:close/>
              </a:path>
              <a:path w="2545079"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79" h="2206625">
                <a:moveTo>
                  <a:pt x="1896067" y="2181776"/>
                </a:moveTo>
                <a:lnTo>
                  <a:pt x="1888916" y="2181822"/>
                </a:lnTo>
                <a:lnTo>
                  <a:pt x="1885450" y="2187912"/>
                </a:lnTo>
                <a:lnTo>
                  <a:pt x="1896067" y="2181776"/>
                </a:lnTo>
                <a:close/>
              </a:path>
              <a:path w="2545079" h="2206625">
                <a:moveTo>
                  <a:pt x="1917469" y="2181776"/>
                </a:moveTo>
                <a:lnTo>
                  <a:pt x="1896067" y="2181776"/>
                </a:lnTo>
                <a:lnTo>
                  <a:pt x="1885450" y="2187912"/>
                </a:lnTo>
                <a:lnTo>
                  <a:pt x="1913876" y="2187912"/>
                </a:lnTo>
                <a:lnTo>
                  <a:pt x="1917469" y="2181776"/>
                </a:lnTo>
                <a:close/>
              </a:path>
              <a:path w="2545079" h="2206625">
                <a:moveTo>
                  <a:pt x="2502114" y="1107542"/>
                </a:moveTo>
                <a:lnTo>
                  <a:pt x="2351153" y="1370241"/>
                </a:lnTo>
                <a:lnTo>
                  <a:pt x="1888916" y="2181822"/>
                </a:lnTo>
                <a:lnTo>
                  <a:pt x="1917469" y="2181776"/>
                </a:lnTo>
                <a:lnTo>
                  <a:pt x="2381969" y="1388031"/>
                </a:lnTo>
                <a:lnTo>
                  <a:pt x="2539345" y="1116709"/>
                </a:lnTo>
                <a:lnTo>
                  <a:pt x="2507431" y="1116709"/>
                </a:lnTo>
                <a:lnTo>
                  <a:pt x="2502114" y="1107542"/>
                </a:lnTo>
                <a:close/>
              </a:path>
              <a:path w="2545079" h="2206625">
                <a:moveTo>
                  <a:pt x="2507431" y="1098291"/>
                </a:moveTo>
                <a:lnTo>
                  <a:pt x="2502118" y="1107536"/>
                </a:lnTo>
                <a:lnTo>
                  <a:pt x="2507431" y="1116709"/>
                </a:lnTo>
                <a:lnTo>
                  <a:pt x="2507431" y="1098291"/>
                </a:lnTo>
                <a:close/>
              </a:path>
              <a:path w="2545079" h="2206625">
                <a:moveTo>
                  <a:pt x="2539352" y="1098291"/>
                </a:moveTo>
                <a:lnTo>
                  <a:pt x="2507431" y="1098291"/>
                </a:lnTo>
                <a:lnTo>
                  <a:pt x="2507431" y="1116709"/>
                </a:lnTo>
                <a:lnTo>
                  <a:pt x="2539345" y="1116709"/>
                </a:lnTo>
                <a:lnTo>
                  <a:pt x="2544665" y="1107536"/>
                </a:lnTo>
                <a:lnTo>
                  <a:pt x="2539352" y="1098291"/>
                </a:lnTo>
                <a:close/>
              </a:path>
              <a:path w="2545079" h="2206625">
                <a:moveTo>
                  <a:pt x="24690" y="1101390"/>
                </a:moveTo>
                <a:lnTo>
                  <a:pt x="24690" y="1113610"/>
                </a:lnTo>
                <a:lnTo>
                  <a:pt x="28215" y="1107589"/>
                </a:lnTo>
                <a:lnTo>
                  <a:pt x="24690" y="1101390"/>
                </a:lnTo>
                <a:close/>
              </a:path>
              <a:path w="2545079" h="2206625">
                <a:moveTo>
                  <a:pt x="28215" y="1107588"/>
                </a:moveTo>
                <a:lnTo>
                  <a:pt x="24690" y="1113610"/>
                </a:lnTo>
                <a:lnTo>
                  <a:pt x="31641" y="1113610"/>
                </a:lnTo>
                <a:lnTo>
                  <a:pt x="28215" y="1107588"/>
                </a:lnTo>
                <a:close/>
              </a:path>
              <a:path w="2545079" h="2206625">
                <a:moveTo>
                  <a:pt x="31844" y="1101390"/>
                </a:moveTo>
                <a:lnTo>
                  <a:pt x="24690" y="1101390"/>
                </a:lnTo>
                <a:lnTo>
                  <a:pt x="28215" y="1107588"/>
                </a:lnTo>
                <a:lnTo>
                  <a:pt x="31844" y="1101390"/>
                </a:lnTo>
                <a:close/>
              </a:path>
              <a:path w="2545079"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79" h="2206625">
                <a:moveTo>
                  <a:pt x="1877953" y="31402"/>
                </a:moveTo>
                <a:lnTo>
                  <a:pt x="1884006" y="41838"/>
                </a:lnTo>
                <a:lnTo>
                  <a:pt x="1896067" y="41862"/>
                </a:lnTo>
                <a:lnTo>
                  <a:pt x="1877953" y="31402"/>
                </a:lnTo>
                <a:close/>
              </a:path>
              <a:path w="2545079" h="2206625">
                <a:moveTo>
                  <a:pt x="1925486" y="30145"/>
                </a:moveTo>
                <a:lnTo>
                  <a:pt x="657351" y="30145"/>
                </a:lnTo>
                <a:lnTo>
                  <a:pt x="652006" y="39360"/>
                </a:lnTo>
                <a:lnTo>
                  <a:pt x="1884006" y="41838"/>
                </a:lnTo>
                <a:lnTo>
                  <a:pt x="1877953" y="31402"/>
                </a:lnTo>
                <a:lnTo>
                  <a:pt x="1926208" y="31402"/>
                </a:lnTo>
                <a:lnTo>
                  <a:pt x="1925486" y="30145"/>
                </a:lnTo>
                <a:close/>
              </a:path>
              <a:path w="2545079"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17" name="object 17"/>
          <p:cNvSpPr/>
          <p:nvPr/>
        </p:nvSpPr>
        <p:spPr>
          <a:xfrm>
            <a:off x="14681801" y="9618947"/>
            <a:ext cx="191359" cy="191359"/>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15330191" y="8553326"/>
            <a:ext cx="149326" cy="149326"/>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14655049" y="7418917"/>
            <a:ext cx="244870" cy="244870"/>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7793176" y="10659990"/>
            <a:ext cx="240660" cy="240660"/>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9671225" y="7413952"/>
            <a:ext cx="230189" cy="230189"/>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9671225" y="7413952"/>
            <a:ext cx="230522" cy="230522"/>
          </a:xfrm>
          <a:custGeom>
            <a:avLst/>
            <a:gdLst/>
            <a:ahLst/>
            <a:cxnLst/>
            <a:rect l="l" t="t" r="r" b="b"/>
            <a:pathLst>
              <a:path w="230504" h="230504">
                <a:moveTo>
                  <a:pt x="230171" y="115085"/>
                </a:moveTo>
                <a:lnTo>
                  <a:pt x="221126" y="159881"/>
                </a:lnTo>
                <a:lnTo>
                  <a:pt x="196462" y="196462"/>
                </a:lnTo>
                <a:lnTo>
                  <a:pt x="159881" y="221126"/>
                </a:lnTo>
                <a:lnTo>
                  <a:pt x="115085" y="230171"/>
                </a:lnTo>
                <a:lnTo>
                  <a:pt x="70289" y="221126"/>
                </a:lnTo>
                <a:lnTo>
                  <a:pt x="33708" y="196462"/>
                </a:lnTo>
                <a:lnTo>
                  <a:pt x="9044" y="159881"/>
                </a:lnTo>
                <a:lnTo>
                  <a:pt x="0" y="115085"/>
                </a:lnTo>
                <a:lnTo>
                  <a:pt x="9044" y="70289"/>
                </a:lnTo>
                <a:lnTo>
                  <a:pt x="33708" y="33708"/>
                </a:lnTo>
                <a:lnTo>
                  <a:pt x="70289" y="9044"/>
                </a:lnTo>
                <a:lnTo>
                  <a:pt x="115085" y="0"/>
                </a:lnTo>
                <a:lnTo>
                  <a:pt x="159881" y="9044"/>
                </a:lnTo>
                <a:lnTo>
                  <a:pt x="196462" y="33708"/>
                </a:lnTo>
                <a:lnTo>
                  <a:pt x="221126" y="70289"/>
                </a:lnTo>
                <a:lnTo>
                  <a:pt x="230171" y="115085"/>
                </a:lnTo>
                <a:close/>
              </a:path>
            </a:pathLst>
          </a:custGeom>
          <a:ln w="31412">
            <a:solidFill>
              <a:srgbClr val="4F5252"/>
            </a:solidFill>
          </a:ln>
        </p:spPr>
        <p:txBody>
          <a:bodyPr wrap="square" lIns="0" tIns="0" rIns="0" bIns="0" rtlCol="0"/>
          <a:lstStyle/>
          <a:p>
            <a:endParaRPr/>
          </a:p>
        </p:txBody>
      </p:sp>
      <p:sp>
        <p:nvSpPr>
          <p:cNvPr id="25" name="object 25"/>
          <p:cNvSpPr/>
          <p:nvPr/>
        </p:nvSpPr>
        <p:spPr>
          <a:xfrm>
            <a:off x="7219652" y="7404669"/>
            <a:ext cx="208062" cy="208051"/>
          </a:xfrm>
          <a:prstGeom prst="rect">
            <a:avLst/>
          </a:prstGeom>
          <a:blipFill>
            <a:blip r:embed="rId9" cstate="print"/>
            <a:stretch>
              <a:fillRect/>
            </a:stretch>
          </a:blipFill>
        </p:spPr>
        <p:txBody>
          <a:bodyPr wrap="square" lIns="0" tIns="0" rIns="0" bIns="0" rtlCol="0"/>
          <a:lstStyle/>
          <a:p>
            <a:endParaRPr/>
          </a:p>
        </p:txBody>
      </p:sp>
      <p:sp>
        <p:nvSpPr>
          <p:cNvPr id="26" name="object 26"/>
          <p:cNvSpPr/>
          <p:nvPr/>
        </p:nvSpPr>
        <p:spPr>
          <a:xfrm>
            <a:off x="5986633" y="9599651"/>
            <a:ext cx="164625" cy="164636"/>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13434948" y="5245175"/>
            <a:ext cx="202711" cy="202711"/>
          </a:xfrm>
          <a:prstGeom prst="rect">
            <a:avLst/>
          </a:prstGeom>
          <a:blipFill>
            <a:blip r:embed="rId11" cstate="print"/>
            <a:stretch>
              <a:fillRect/>
            </a:stretch>
          </a:blipFill>
        </p:spPr>
        <p:txBody>
          <a:bodyPr wrap="square" lIns="0" tIns="0" rIns="0" bIns="0" rtlCol="0"/>
          <a:lstStyle/>
          <a:p>
            <a:endParaRPr/>
          </a:p>
        </p:txBody>
      </p:sp>
      <p:sp>
        <p:nvSpPr>
          <p:cNvPr id="28" name="object 28"/>
          <p:cNvSpPr/>
          <p:nvPr/>
        </p:nvSpPr>
        <p:spPr>
          <a:xfrm>
            <a:off x="7849701" y="6331154"/>
            <a:ext cx="202711" cy="202711"/>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10980321" y="5311407"/>
            <a:ext cx="124079" cy="12406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9447769" y="6152798"/>
            <a:ext cx="1951193" cy="580383"/>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7844658" y="9402129"/>
            <a:ext cx="1411654" cy="559691"/>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5964916" y="7977372"/>
            <a:ext cx="1462797" cy="1235922"/>
          </a:xfrm>
          <a:prstGeom prst="rect">
            <a:avLst/>
          </a:prstGeom>
          <a:blipFill>
            <a:blip r:embed="rId16" cstate="print"/>
            <a:stretch>
              <a:fillRect/>
            </a:stretch>
          </a:blipFill>
        </p:spPr>
        <p:txBody>
          <a:bodyPr wrap="square" lIns="0" tIns="0" rIns="0" bIns="0" rtlCol="0"/>
          <a:lstStyle/>
          <a:p>
            <a:endParaRPr/>
          </a:p>
        </p:txBody>
      </p:sp>
      <p:sp>
        <p:nvSpPr>
          <p:cNvPr id="33" name="object 33"/>
          <p:cNvSpPr/>
          <p:nvPr/>
        </p:nvSpPr>
        <p:spPr>
          <a:xfrm>
            <a:off x="9559494" y="8399002"/>
            <a:ext cx="1727744" cy="518318"/>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13202954" y="8401484"/>
            <a:ext cx="1894315" cy="453010"/>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16977565" y="10257292"/>
            <a:ext cx="2849220" cy="789147"/>
          </a:xfrm>
          <a:prstGeom prst="rect">
            <a:avLst/>
          </a:prstGeom>
          <a:blipFill>
            <a:blip r:embed="rId19" cstate="print"/>
            <a:stretch>
              <a:fillRect/>
            </a:stretch>
          </a:blipFill>
        </p:spPr>
        <p:txBody>
          <a:bodyPr wrap="square" lIns="0" tIns="0" rIns="0" bIns="0" rtlCol="0"/>
          <a:lstStyle/>
          <a:p>
            <a:endParaRPr/>
          </a:p>
        </p:txBody>
      </p:sp>
      <p:sp>
        <p:nvSpPr>
          <p:cNvPr id="36" name="object 6"/>
          <p:cNvSpPr/>
          <p:nvPr/>
        </p:nvSpPr>
        <p:spPr>
          <a:xfrm>
            <a:off x="12903197" y="5335398"/>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21" name="object 21"/>
          <p:cNvSpPr/>
          <p:nvPr/>
        </p:nvSpPr>
        <p:spPr>
          <a:xfrm>
            <a:off x="14655049" y="7418917"/>
            <a:ext cx="245129" cy="245129"/>
          </a:xfrm>
          <a:custGeom>
            <a:avLst/>
            <a:gdLst/>
            <a:ahLst/>
            <a:cxnLst/>
            <a:rect l="l" t="t" r="r" b="b"/>
            <a:pathLst>
              <a:path w="245109" h="245109">
                <a:moveTo>
                  <a:pt x="244851" y="122425"/>
                </a:moveTo>
                <a:lnTo>
                  <a:pt x="235229" y="170077"/>
                </a:lnTo>
                <a:lnTo>
                  <a:pt x="208992" y="208992"/>
                </a:lnTo>
                <a:lnTo>
                  <a:pt x="170077" y="235229"/>
                </a:lnTo>
                <a:lnTo>
                  <a:pt x="122425" y="244851"/>
                </a:lnTo>
                <a:lnTo>
                  <a:pt x="74768" y="235229"/>
                </a:lnTo>
                <a:lnTo>
                  <a:pt x="35854" y="208992"/>
                </a:lnTo>
                <a:lnTo>
                  <a:pt x="9619" y="170077"/>
                </a:lnTo>
                <a:lnTo>
                  <a:pt x="0" y="122425"/>
                </a:lnTo>
                <a:lnTo>
                  <a:pt x="9619" y="74773"/>
                </a:lnTo>
                <a:lnTo>
                  <a:pt x="35854" y="35858"/>
                </a:lnTo>
                <a:lnTo>
                  <a:pt x="74768" y="9621"/>
                </a:lnTo>
                <a:lnTo>
                  <a:pt x="122425" y="0"/>
                </a:lnTo>
                <a:lnTo>
                  <a:pt x="170077" y="9621"/>
                </a:lnTo>
                <a:lnTo>
                  <a:pt x="208992" y="35858"/>
                </a:lnTo>
                <a:lnTo>
                  <a:pt x="235229" y="74773"/>
                </a:lnTo>
                <a:lnTo>
                  <a:pt x="244851" y="122425"/>
                </a:lnTo>
                <a:close/>
              </a:path>
            </a:pathLst>
          </a:custGeom>
          <a:ln w="41883">
            <a:solidFill>
              <a:srgbClr val="4F5252"/>
            </a:solidFill>
          </a:ln>
        </p:spPr>
        <p:txBody>
          <a:bodyPr wrap="square" lIns="0" tIns="0" rIns="0" bIns="0" rtlCol="0"/>
          <a:lstStyle/>
          <a:p>
            <a:endParaRPr/>
          </a:p>
        </p:txBody>
      </p:sp>
      <p:sp>
        <p:nvSpPr>
          <p:cNvPr id="37" name="object 6"/>
          <p:cNvSpPr/>
          <p:nvPr/>
        </p:nvSpPr>
        <p:spPr>
          <a:xfrm>
            <a:off x="11006612" y="8607020"/>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19" name="object 19"/>
          <p:cNvSpPr/>
          <p:nvPr/>
        </p:nvSpPr>
        <p:spPr>
          <a:xfrm>
            <a:off x="13412929" y="9604821"/>
            <a:ext cx="219622" cy="219612"/>
          </a:xfrm>
          <a:prstGeom prst="rect">
            <a:avLst/>
          </a:prstGeom>
          <a:blipFill>
            <a:blip r:embed="rId20" cstate="print"/>
            <a:stretch>
              <a:fillRect/>
            </a:stretch>
          </a:blipFill>
        </p:spPr>
        <p:txBody>
          <a:bodyPr wrap="square" lIns="0" tIns="0" rIns="0" bIns="0" rtlCol="0"/>
          <a:lstStyle/>
          <a:p>
            <a:endParaRPr/>
          </a:p>
        </p:txBody>
      </p:sp>
      <p:pic>
        <p:nvPicPr>
          <p:cNvPr id="49" name="Imagen 48"/>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944744" y="8802404"/>
            <a:ext cx="1705994" cy="1705994"/>
          </a:xfrm>
          <a:prstGeom prst="rect">
            <a:avLst/>
          </a:prstGeom>
        </p:spPr>
      </p:pic>
      <p:sp>
        <p:nvSpPr>
          <p:cNvPr id="38" name="object 6"/>
          <p:cNvSpPr/>
          <p:nvPr/>
        </p:nvSpPr>
        <p:spPr>
          <a:xfrm>
            <a:off x="5478030" y="5335397"/>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39" name="object 6"/>
          <p:cNvSpPr/>
          <p:nvPr/>
        </p:nvSpPr>
        <p:spPr>
          <a:xfrm>
            <a:off x="3574197" y="6404699"/>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40" name="object 6"/>
          <p:cNvSpPr/>
          <p:nvPr/>
        </p:nvSpPr>
        <p:spPr>
          <a:xfrm>
            <a:off x="14791879" y="6437952"/>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41" name="object 6"/>
          <p:cNvSpPr/>
          <p:nvPr/>
        </p:nvSpPr>
        <p:spPr>
          <a:xfrm>
            <a:off x="3525101" y="8586100"/>
            <a:ext cx="2545281" cy="2206799"/>
          </a:xfrm>
          <a:custGeom>
            <a:avLst/>
            <a:gdLst/>
            <a:ahLst/>
            <a:cxnLst/>
            <a:rect l="l" t="t" r="r" b="b"/>
            <a:pathLst>
              <a:path w="2545080" h="2206625">
                <a:moveTo>
                  <a:pt x="1888906" y="2181822"/>
                </a:moveTo>
                <a:lnTo>
                  <a:pt x="641425" y="2194048"/>
                </a:lnTo>
                <a:lnTo>
                  <a:pt x="1903072" y="2206362"/>
                </a:lnTo>
                <a:lnTo>
                  <a:pt x="1913876" y="2187912"/>
                </a:lnTo>
                <a:lnTo>
                  <a:pt x="1885439" y="2187912"/>
                </a:lnTo>
                <a:lnTo>
                  <a:pt x="1888906" y="2181822"/>
                </a:lnTo>
                <a:close/>
              </a:path>
              <a:path w="2545080" h="2206625">
                <a:moveTo>
                  <a:pt x="1908161" y="0"/>
                </a:moveTo>
                <a:lnTo>
                  <a:pt x="630766" y="2575"/>
                </a:lnTo>
                <a:lnTo>
                  <a:pt x="469210" y="283708"/>
                </a:lnTo>
                <a:lnTo>
                  <a:pt x="0" y="1107589"/>
                </a:lnTo>
                <a:lnTo>
                  <a:pt x="162099" y="1384240"/>
                </a:lnTo>
                <a:lnTo>
                  <a:pt x="481168" y="1924391"/>
                </a:lnTo>
                <a:lnTo>
                  <a:pt x="641425" y="2194048"/>
                </a:lnTo>
                <a:lnTo>
                  <a:pt x="488027" y="1920433"/>
                </a:lnTo>
                <a:lnTo>
                  <a:pt x="179774" y="1374031"/>
                </a:lnTo>
                <a:lnTo>
                  <a:pt x="31641" y="1113610"/>
                </a:lnTo>
                <a:lnTo>
                  <a:pt x="24690" y="1113610"/>
                </a:lnTo>
                <a:lnTo>
                  <a:pt x="24690" y="1101390"/>
                </a:lnTo>
                <a:lnTo>
                  <a:pt x="31844" y="1101390"/>
                </a:lnTo>
                <a:lnTo>
                  <a:pt x="499974" y="301467"/>
                </a:lnTo>
                <a:lnTo>
                  <a:pt x="652006" y="39360"/>
                </a:lnTo>
                <a:lnTo>
                  <a:pt x="641425" y="39339"/>
                </a:lnTo>
                <a:lnTo>
                  <a:pt x="657351" y="30145"/>
                </a:lnTo>
                <a:lnTo>
                  <a:pt x="1925486" y="30145"/>
                </a:lnTo>
                <a:lnTo>
                  <a:pt x="1908161" y="0"/>
                </a:lnTo>
                <a:close/>
              </a:path>
              <a:path w="2545080" h="2206625">
                <a:moveTo>
                  <a:pt x="1896067" y="2181776"/>
                </a:moveTo>
                <a:lnTo>
                  <a:pt x="1888906" y="2181822"/>
                </a:lnTo>
                <a:lnTo>
                  <a:pt x="1885439" y="2187912"/>
                </a:lnTo>
                <a:lnTo>
                  <a:pt x="1896067" y="2181776"/>
                </a:lnTo>
                <a:close/>
              </a:path>
              <a:path w="2545080" h="2206625">
                <a:moveTo>
                  <a:pt x="1917469" y="2181776"/>
                </a:moveTo>
                <a:lnTo>
                  <a:pt x="1896067" y="2181776"/>
                </a:lnTo>
                <a:lnTo>
                  <a:pt x="1885439" y="2187912"/>
                </a:lnTo>
                <a:lnTo>
                  <a:pt x="1913876" y="2187912"/>
                </a:lnTo>
                <a:lnTo>
                  <a:pt x="1917469" y="2181776"/>
                </a:lnTo>
                <a:close/>
              </a:path>
              <a:path w="2545080" h="2206625">
                <a:moveTo>
                  <a:pt x="2502114" y="1107542"/>
                </a:moveTo>
                <a:lnTo>
                  <a:pt x="2351153" y="1370241"/>
                </a:lnTo>
                <a:lnTo>
                  <a:pt x="1888906" y="2181822"/>
                </a:lnTo>
                <a:lnTo>
                  <a:pt x="1917469" y="2181776"/>
                </a:lnTo>
                <a:lnTo>
                  <a:pt x="2381958" y="1388031"/>
                </a:lnTo>
                <a:lnTo>
                  <a:pt x="2539345" y="1116709"/>
                </a:lnTo>
                <a:lnTo>
                  <a:pt x="2507431" y="1116709"/>
                </a:lnTo>
                <a:lnTo>
                  <a:pt x="2502114" y="1107542"/>
                </a:lnTo>
                <a:close/>
              </a:path>
              <a:path w="2545080" h="2206625">
                <a:moveTo>
                  <a:pt x="2507431" y="1098291"/>
                </a:moveTo>
                <a:lnTo>
                  <a:pt x="2502118" y="1107536"/>
                </a:lnTo>
                <a:lnTo>
                  <a:pt x="2507431" y="1116709"/>
                </a:lnTo>
                <a:lnTo>
                  <a:pt x="2507431" y="1098291"/>
                </a:lnTo>
                <a:close/>
              </a:path>
              <a:path w="2545080" h="2206625">
                <a:moveTo>
                  <a:pt x="2539352" y="1098291"/>
                </a:moveTo>
                <a:lnTo>
                  <a:pt x="2507431" y="1098291"/>
                </a:lnTo>
                <a:lnTo>
                  <a:pt x="2507431" y="1116709"/>
                </a:lnTo>
                <a:lnTo>
                  <a:pt x="2539345" y="1116709"/>
                </a:lnTo>
                <a:lnTo>
                  <a:pt x="2544665" y="1107536"/>
                </a:lnTo>
                <a:lnTo>
                  <a:pt x="2539352" y="1098291"/>
                </a:lnTo>
                <a:close/>
              </a:path>
              <a:path w="2545080" h="2206625">
                <a:moveTo>
                  <a:pt x="24690" y="1101390"/>
                </a:moveTo>
                <a:lnTo>
                  <a:pt x="24690" y="1113610"/>
                </a:lnTo>
                <a:lnTo>
                  <a:pt x="28215" y="1107589"/>
                </a:lnTo>
                <a:lnTo>
                  <a:pt x="24690" y="1101390"/>
                </a:lnTo>
                <a:close/>
              </a:path>
              <a:path w="2545080" h="2206625">
                <a:moveTo>
                  <a:pt x="28215" y="1107588"/>
                </a:moveTo>
                <a:lnTo>
                  <a:pt x="24690" y="1113610"/>
                </a:lnTo>
                <a:lnTo>
                  <a:pt x="31641" y="1113610"/>
                </a:lnTo>
                <a:lnTo>
                  <a:pt x="28215" y="1107588"/>
                </a:lnTo>
                <a:close/>
              </a:path>
              <a:path w="2545080" h="2206625">
                <a:moveTo>
                  <a:pt x="31844" y="1101390"/>
                </a:moveTo>
                <a:lnTo>
                  <a:pt x="24690" y="1101390"/>
                </a:lnTo>
                <a:lnTo>
                  <a:pt x="28215" y="1107588"/>
                </a:lnTo>
                <a:lnTo>
                  <a:pt x="31844" y="1101390"/>
                </a:lnTo>
                <a:close/>
              </a:path>
              <a:path w="2545080" h="2206625">
                <a:moveTo>
                  <a:pt x="1926208" y="31402"/>
                </a:moveTo>
                <a:lnTo>
                  <a:pt x="1877953" y="31402"/>
                </a:lnTo>
                <a:lnTo>
                  <a:pt x="1896067" y="41862"/>
                </a:lnTo>
                <a:lnTo>
                  <a:pt x="1884020" y="41862"/>
                </a:lnTo>
                <a:lnTo>
                  <a:pt x="2502114" y="1107542"/>
                </a:lnTo>
                <a:lnTo>
                  <a:pt x="2507431" y="1098291"/>
                </a:lnTo>
                <a:lnTo>
                  <a:pt x="2539352" y="1098291"/>
                </a:lnTo>
                <a:lnTo>
                  <a:pt x="1932220" y="41862"/>
                </a:lnTo>
                <a:lnTo>
                  <a:pt x="1896067" y="41862"/>
                </a:lnTo>
                <a:lnTo>
                  <a:pt x="1932206" y="41838"/>
                </a:lnTo>
                <a:lnTo>
                  <a:pt x="1926208" y="31402"/>
                </a:lnTo>
                <a:close/>
              </a:path>
              <a:path w="2545080" h="2206625">
                <a:moveTo>
                  <a:pt x="1877953" y="31402"/>
                </a:moveTo>
                <a:lnTo>
                  <a:pt x="1884006" y="41838"/>
                </a:lnTo>
                <a:lnTo>
                  <a:pt x="1896067" y="41862"/>
                </a:lnTo>
                <a:lnTo>
                  <a:pt x="1877953" y="31402"/>
                </a:lnTo>
                <a:close/>
              </a:path>
              <a:path w="2545080" h="2206625">
                <a:moveTo>
                  <a:pt x="1925486" y="30145"/>
                </a:moveTo>
                <a:lnTo>
                  <a:pt x="657351" y="30145"/>
                </a:lnTo>
                <a:lnTo>
                  <a:pt x="652006" y="39360"/>
                </a:lnTo>
                <a:lnTo>
                  <a:pt x="1884006" y="41838"/>
                </a:lnTo>
                <a:lnTo>
                  <a:pt x="1877953" y="31402"/>
                </a:lnTo>
                <a:lnTo>
                  <a:pt x="1926208" y="31402"/>
                </a:lnTo>
                <a:lnTo>
                  <a:pt x="1925486" y="30145"/>
                </a:lnTo>
                <a:close/>
              </a:path>
              <a:path w="2545080" h="2206625">
                <a:moveTo>
                  <a:pt x="657351" y="30145"/>
                </a:moveTo>
                <a:lnTo>
                  <a:pt x="641425" y="39339"/>
                </a:lnTo>
                <a:lnTo>
                  <a:pt x="652006" y="39360"/>
                </a:lnTo>
                <a:lnTo>
                  <a:pt x="657351" y="30145"/>
                </a:lnTo>
                <a:close/>
              </a:path>
            </a:pathLst>
          </a:custGeom>
          <a:solidFill>
            <a:srgbClr val="4F5252"/>
          </a:solidFill>
        </p:spPr>
        <p:txBody>
          <a:bodyPr wrap="square" lIns="0" tIns="0" rIns="0" bIns="0" rtlCol="0"/>
          <a:lstStyle/>
          <a:p>
            <a:endParaRPr/>
          </a:p>
        </p:txBody>
      </p:sp>
      <p:sp>
        <p:nvSpPr>
          <p:cNvPr id="42" name="object 28"/>
          <p:cNvSpPr/>
          <p:nvPr/>
        </p:nvSpPr>
        <p:spPr>
          <a:xfrm>
            <a:off x="4128405" y="6353337"/>
            <a:ext cx="202711" cy="202711"/>
          </a:xfrm>
          <a:prstGeom prst="rect">
            <a:avLst/>
          </a:prstGeom>
          <a:blipFill>
            <a:blip r:embed="rId12" cstate="print"/>
            <a:stretch>
              <a:fillRect/>
            </a:stretch>
          </a:blipFill>
        </p:spPr>
        <p:txBody>
          <a:bodyPr wrap="square" lIns="0" tIns="0" rIns="0" bIns="0" rtlCol="0"/>
          <a:lstStyle/>
          <a:p>
            <a:endParaRPr/>
          </a:p>
        </p:txBody>
      </p:sp>
      <p:sp>
        <p:nvSpPr>
          <p:cNvPr id="43" name="object 22"/>
          <p:cNvSpPr/>
          <p:nvPr/>
        </p:nvSpPr>
        <p:spPr>
          <a:xfrm>
            <a:off x="4050062" y="8486690"/>
            <a:ext cx="240660" cy="240660"/>
          </a:xfrm>
          <a:prstGeom prst="rect">
            <a:avLst/>
          </a:prstGeom>
          <a:blipFill>
            <a:blip r:embed="rId7" cstate="print"/>
            <a:stretch>
              <a:fillRect/>
            </a:stretch>
          </a:blipFill>
        </p:spPr>
        <p:txBody>
          <a:bodyPr wrap="square" lIns="0" tIns="0" rIns="0" bIns="0" rtlCol="0"/>
          <a:lstStyle/>
          <a:p>
            <a:endParaRPr/>
          </a:p>
        </p:txBody>
      </p:sp>
      <p:pic>
        <p:nvPicPr>
          <p:cNvPr id="45" name="Imagen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315261" y="6171318"/>
            <a:ext cx="1676532" cy="466762"/>
          </a:xfrm>
          <a:prstGeom prst="rect">
            <a:avLst/>
          </a:prstGeom>
        </p:spPr>
      </p:pic>
      <p:pic>
        <p:nvPicPr>
          <p:cNvPr id="46" name="Imagen 4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20215" y="7213703"/>
            <a:ext cx="1395067" cy="657004"/>
          </a:xfrm>
          <a:prstGeom prst="rect">
            <a:avLst/>
          </a:prstGeom>
        </p:spPr>
      </p:pic>
      <p:pic>
        <p:nvPicPr>
          <p:cNvPr id="47" name="Imagen 4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659180" y="6185391"/>
            <a:ext cx="2097069" cy="348474"/>
          </a:xfrm>
          <a:prstGeom prst="rect">
            <a:avLst/>
          </a:prstGeom>
        </p:spPr>
      </p:pic>
      <p:pic>
        <p:nvPicPr>
          <p:cNvPr id="48" name="Imagen 4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975329" y="7098873"/>
            <a:ext cx="1724161" cy="952575"/>
          </a:xfrm>
          <a:prstGeom prst="rect">
            <a:avLst/>
          </a:prstGeom>
        </p:spPr>
      </p:pic>
      <p:pic>
        <p:nvPicPr>
          <p:cNvPr id="51" name="Imagen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204029" y="7234464"/>
            <a:ext cx="1720979" cy="585133"/>
          </a:xfrm>
          <a:prstGeom prst="rect">
            <a:avLst/>
          </a:prstGeom>
        </p:spPr>
      </p:pic>
      <p:pic>
        <p:nvPicPr>
          <p:cNvPr id="54" name="Imagen 5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305315" y="9384698"/>
            <a:ext cx="1926340" cy="609601"/>
          </a:xfrm>
          <a:prstGeom prst="rect">
            <a:avLst/>
          </a:prstGeom>
        </p:spPr>
      </p:pic>
    </p:spTree>
    <p:extLst>
      <p:ext uri="{BB962C8B-B14F-4D97-AF65-F5344CB8AC3E}">
        <p14:creationId xmlns:p14="http://schemas.microsoft.com/office/powerpoint/2010/main" val="177154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8730" y="1305926"/>
            <a:ext cx="6052028" cy="1039341"/>
          </a:xfrm>
          <a:prstGeom prst="rect">
            <a:avLst/>
          </a:prstGeom>
        </p:spPr>
        <p:txBody>
          <a:bodyPr vert="horz" wrap="square" lIns="0" tIns="263546" rIns="0" bIns="0" rtlCol="0">
            <a:spAutoFit/>
          </a:bodyPr>
          <a:lstStyle/>
          <a:p>
            <a:pPr marL="12701" marR="5081">
              <a:lnSpc>
                <a:spcPct val="75000"/>
              </a:lnSpc>
              <a:spcBef>
                <a:spcPts val="2075"/>
              </a:spcBef>
            </a:pPr>
            <a:r>
              <a:rPr lang="es-ES" sz="6601" b="1" spc="-525">
                <a:solidFill>
                  <a:srgbClr val="4F5252"/>
                </a:solidFill>
                <a:latin typeface="Lato" panose="020F0502020204030203" pitchFamily="34" charset="77"/>
                <a:cs typeface="Gill Sans MT"/>
              </a:rPr>
              <a:t>PROVEEDORES</a:t>
            </a:r>
            <a:endParaRPr sz="6601">
              <a:latin typeface="Lato" panose="020F0502020204030203" pitchFamily="34" charset="77"/>
              <a:cs typeface="Gill Sans MT"/>
            </a:endParaRPr>
          </a:p>
        </p:txBody>
      </p:sp>
      <p:sp>
        <p:nvSpPr>
          <p:cNvPr id="3" name="object 3"/>
          <p:cNvSpPr/>
          <p:nvPr/>
        </p:nvSpPr>
        <p:spPr>
          <a:xfrm>
            <a:off x="513114" y="623735"/>
            <a:ext cx="0" cy="2618312"/>
          </a:xfrm>
          <a:custGeom>
            <a:avLst/>
            <a:gdLst/>
            <a:ahLst/>
            <a:cxnLst/>
            <a:rect l="l" t="t" r="r" b="b"/>
            <a:pathLst>
              <a:path h="2618105">
                <a:moveTo>
                  <a:pt x="0" y="0"/>
                </a:moveTo>
                <a:lnTo>
                  <a:pt x="0" y="2617721"/>
                </a:lnTo>
              </a:path>
            </a:pathLst>
          </a:custGeom>
          <a:ln w="41883">
            <a:solidFill>
              <a:srgbClr val="4F5252"/>
            </a:solidFill>
          </a:ln>
        </p:spPr>
        <p:txBody>
          <a:bodyPr wrap="square" lIns="0" tIns="0" rIns="0" bIns="0" rtlCol="0"/>
          <a:lstStyle/>
          <a:p>
            <a:endParaRPr/>
          </a:p>
        </p:txBody>
      </p:sp>
      <p:sp>
        <p:nvSpPr>
          <p:cNvPr id="35" name="object 35"/>
          <p:cNvSpPr/>
          <p:nvPr/>
        </p:nvSpPr>
        <p:spPr>
          <a:xfrm>
            <a:off x="16977565" y="10257292"/>
            <a:ext cx="2849220" cy="789147"/>
          </a:xfrm>
          <a:prstGeom prst="rect">
            <a:avLst/>
          </a:prstGeom>
          <a:blipFill>
            <a:blip r:embed="rId3" cstate="print"/>
            <a:stretch>
              <a:fillRect/>
            </a:stretch>
          </a:blipFill>
        </p:spPr>
        <p:txBody>
          <a:bodyPr wrap="square" lIns="0" tIns="0" rIns="0" bIns="0" rtlCol="0"/>
          <a:lstStyle/>
          <a:p>
            <a:endParaRPr/>
          </a:p>
        </p:txBody>
      </p:sp>
      <p:pic>
        <p:nvPicPr>
          <p:cNvPr id="51" name="Imagen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0926" y="4027893"/>
            <a:ext cx="5013078" cy="2822177"/>
          </a:xfrm>
          <a:prstGeom prst="rect">
            <a:avLst/>
          </a:prstGeom>
        </p:spPr>
      </p:pic>
      <p:pic>
        <p:nvPicPr>
          <p:cNvPr id="52" name="Imagen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3890" y="8620025"/>
            <a:ext cx="3457848" cy="1324080"/>
          </a:xfrm>
          <a:prstGeom prst="rect">
            <a:avLst/>
          </a:prstGeom>
        </p:spPr>
      </p:pic>
      <p:pic>
        <p:nvPicPr>
          <p:cNvPr id="53" name="Imagen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8782" y="7167078"/>
            <a:ext cx="2905894" cy="2905894"/>
          </a:xfrm>
          <a:prstGeom prst="rect">
            <a:avLst/>
          </a:prstGeom>
        </p:spPr>
      </p:pic>
      <p:pic>
        <p:nvPicPr>
          <p:cNvPr id="54" name="Imagen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9453" y="6088419"/>
            <a:ext cx="4655768" cy="2444278"/>
          </a:xfrm>
          <a:prstGeom prst="rect">
            <a:avLst/>
          </a:prstGeom>
        </p:spPr>
      </p:pic>
      <p:pic>
        <p:nvPicPr>
          <p:cNvPr id="55" name="Imagen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44744" y="8368853"/>
            <a:ext cx="3862555" cy="1454896"/>
          </a:xfrm>
          <a:prstGeom prst="rect">
            <a:avLst/>
          </a:prstGeom>
        </p:spPr>
      </p:pic>
      <p:pic>
        <p:nvPicPr>
          <p:cNvPr id="56" name="Imagen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2277" y="5783878"/>
            <a:ext cx="2972035" cy="1533646"/>
          </a:xfrm>
          <a:prstGeom prst="rect">
            <a:avLst/>
          </a:prstGeom>
        </p:spPr>
      </p:pic>
      <p:pic>
        <p:nvPicPr>
          <p:cNvPr id="57" name="Imagen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94184" y="4219524"/>
            <a:ext cx="3036074" cy="657816"/>
          </a:xfrm>
          <a:prstGeom prst="rect">
            <a:avLst/>
          </a:prstGeom>
        </p:spPr>
      </p:pic>
      <p:pic>
        <p:nvPicPr>
          <p:cNvPr id="58" name="Imagen 5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7281" y="7419075"/>
            <a:ext cx="2114169" cy="1568577"/>
          </a:xfrm>
          <a:prstGeom prst="rect">
            <a:avLst/>
          </a:prstGeom>
        </p:spPr>
      </p:pic>
      <p:pic>
        <p:nvPicPr>
          <p:cNvPr id="59" name="Imagen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2103" y="3837652"/>
            <a:ext cx="2855781" cy="1903340"/>
          </a:xfrm>
          <a:prstGeom prst="rect">
            <a:avLst/>
          </a:prstGeom>
        </p:spPr>
      </p:pic>
      <p:pic>
        <p:nvPicPr>
          <p:cNvPr id="60" name="Imagen 5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80287" y="5632987"/>
            <a:ext cx="3422326" cy="1667980"/>
          </a:xfrm>
          <a:prstGeom prst="rect">
            <a:avLst/>
          </a:prstGeom>
        </p:spPr>
      </p:pic>
      <p:pic>
        <p:nvPicPr>
          <p:cNvPr id="61" name="Picture 4" descr="Resultado de imagen de onbrandi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301738" y="4531524"/>
            <a:ext cx="2485864" cy="88056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Z:\Teramind-Logo-70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502625" y="6088419"/>
            <a:ext cx="2821763" cy="636914"/>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 descr="Z:\trend-micro-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913506" y="7262158"/>
            <a:ext cx="2559992" cy="127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72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242" y="26846"/>
            <a:ext cx="8607470" cy="680774"/>
          </a:xfrm>
          <a:custGeom>
            <a:avLst/>
            <a:gdLst/>
            <a:ahLst/>
            <a:cxnLst/>
            <a:rect l="l" t="t" r="r" b="b"/>
            <a:pathLst>
              <a:path w="8606790" h="680720">
                <a:moveTo>
                  <a:pt x="8606638" y="680618"/>
                </a:moveTo>
                <a:lnTo>
                  <a:pt x="0" y="680618"/>
                </a:lnTo>
                <a:lnTo>
                  <a:pt x="0" y="0"/>
                </a:lnTo>
                <a:lnTo>
                  <a:pt x="8606638" y="0"/>
                </a:lnTo>
                <a:lnTo>
                  <a:pt x="8606638" y="680618"/>
                </a:lnTo>
                <a:close/>
              </a:path>
            </a:pathLst>
          </a:custGeom>
          <a:solidFill>
            <a:srgbClr val="F59224"/>
          </a:solidFill>
        </p:spPr>
        <p:txBody>
          <a:bodyPr wrap="square" lIns="0" tIns="0" rIns="0" bIns="0" rtlCol="0"/>
          <a:lstStyle/>
          <a:p>
            <a:endParaRPr/>
          </a:p>
        </p:txBody>
      </p:sp>
      <p:sp>
        <p:nvSpPr>
          <p:cNvPr id="3" name="object 3"/>
          <p:cNvSpPr/>
          <p:nvPr/>
        </p:nvSpPr>
        <p:spPr>
          <a:xfrm>
            <a:off x="16969201" y="10246819"/>
            <a:ext cx="2849980" cy="789147"/>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03008" y="2590024"/>
            <a:ext cx="11710137" cy="72236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360110" y="4074163"/>
            <a:ext cx="5253406" cy="6509218"/>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14625205" y="994508"/>
            <a:ext cx="4557981" cy="1822893"/>
          </a:xfrm>
          <a:prstGeom prst="rect">
            <a:avLst/>
          </a:prstGeom>
        </p:spPr>
        <p:txBody>
          <a:bodyPr vert="horz" wrap="square" lIns="0" tIns="263546" rIns="0" bIns="0" rtlCol="0">
            <a:spAutoFit/>
          </a:bodyPr>
          <a:lstStyle/>
          <a:p>
            <a:pPr marL="532818" marR="5081" indent="-520752" algn="r">
              <a:lnSpc>
                <a:spcPct val="75000"/>
              </a:lnSpc>
              <a:spcBef>
                <a:spcPts val="2075"/>
              </a:spcBef>
            </a:pPr>
            <a:r>
              <a:rPr lang="es-ES" sz="6601" spc="-585">
                <a:solidFill>
                  <a:srgbClr val="404242"/>
                </a:solidFill>
                <a:latin typeface="Lato" panose="020F0502020204030203" pitchFamily="34" charset="77"/>
              </a:rPr>
              <a:t>ALGUNOS</a:t>
            </a:r>
            <a:r>
              <a:rPr sz="6601" spc="-335">
                <a:solidFill>
                  <a:srgbClr val="404242"/>
                </a:solidFill>
              </a:rPr>
              <a:t>  </a:t>
            </a:r>
            <a:r>
              <a:rPr sz="6601" spc="-525">
                <a:solidFill>
                  <a:srgbClr val="404242"/>
                </a:solidFill>
                <a:latin typeface="Lato" panose="020F0502020204030203" pitchFamily="34" charset="77"/>
              </a:rPr>
              <a:t>CLIENTES</a:t>
            </a:r>
            <a:endParaRPr sz="6601">
              <a:latin typeface="Lato" panose="020F0502020204030203" pitchFamily="34" charset="77"/>
            </a:endParaRPr>
          </a:p>
        </p:txBody>
      </p:sp>
      <p:sp>
        <p:nvSpPr>
          <p:cNvPr id="7" name="object 7"/>
          <p:cNvSpPr/>
          <p:nvPr/>
        </p:nvSpPr>
        <p:spPr>
          <a:xfrm>
            <a:off x="19603046" y="623735"/>
            <a:ext cx="0" cy="2618312"/>
          </a:xfrm>
          <a:custGeom>
            <a:avLst/>
            <a:gdLst/>
            <a:ahLst/>
            <a:cxnLst/>
            <a:rect l="l" t="t" r="r" b="b"/>
            <a:pathLst>
              <a:path h="2618105">
                <a:moveTo>
                  <a:pt x="0" y="0"/>
                </a:moveTo>
                <a:lnTo>
                  <a:pt x="0" y="2617721"/>
                </a:lnTo>
              </a:path>
            </a:pathLst>
          </a:custGeom>
          <a:ln w="41883">
            <a:solidFill>
              <a:srgbClr val="404242"/>
            </a:solidFill>
          </a:ln>
        </p:spPr>
        <p:txBody>
          <a:bodyPr wrap="square" lIns="0" tIns="0" rIns="0" bIns="0" rtlCol="0"/>
          <a:lstStyle/>
          <a:p>
            <a:endParaRPr/>
          </a:p>
        </p:txBody>
      </p:sp>
      <p:sp>
        <p:nvSpPr>
          <p:cNvPr id="8" name="Rectángulo 7"/>
          <p:cNvSpPr/>
          <p:nvPr/>
        </p:nvSpPr>
        <p:spPr>
          <a:xfrm>
            <a:off x="3880156" y="4289317"/>
            <a:ext cx="2819623" cy="12192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5570" y="4314719"/>
            <a:ext cx="1660160" cy="933196"/>
          </a:xfrm>
          <a:prstGeom prst="rect">
            <a:avLst/>
          </a:prstGeom>
        </p:spPr>
      </p:pic>
      <p:pic>
        <p:nvPicPr>
          <p:cNvPr id="10" name="Imagen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6670" y="7241286"/>
            <a:ext cx="2237356" cy="1010539"/>
          </a:xfrm>
          <a:prstGeom prst="rect">
            <a:avLst/>
          </a:prstGeom>
        </p:spPr>
      </p:pic>
    </p:spTree>
    <p:extLst>
      <p:ext uri="{BB962C8B-B14F-4D97-AF65-F5344CB8AC3E}">
        <p14:creationId xmlns:p14="http://schemas.microsoft.com/office/powerpoint/2010/main" val="1535091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3731795" y="795156"/>
            <a:ext cx="5361578" cy="1007968"/>
          </a:xfrm>
          <a:prstGeom prst="rect">
            <a:avLst/>
          </a:prstGeom>
        </p:spPr>
        <p:txBody>
          <a:bodyPr vert="horz" wrap="square" lIns="0" tIns="0" rIns="0" bIns="0" rtlCol="0" anchor="t">
            <a:spAutoFit/>
          </a:bodyPr>
          <a:lstStyle/>
          <a:p>
            <a:pPr algn="r"/>
            <a:r>
              <a:rPr lang="es-ES" sz="6550" b="1" spc="10" dirty="0">
                <a:solidFill>
                  <a:srgbClr val="484D50"/>
                </a:solidFill>
                <a:latin typeface="Lato"/>
                <a:cs typeface="Arial"/>
              </a:rPr>
              <a:t>PHASECRYPT</a:t>
            </a:r>
            <a:endParaRPr lang="es-ES" sz="6550" b="1" spc="10" dirty="0">
              <a:solidFill>
                <a:srgbClr val="484D50"/>
              </a:solidFill>
              <a:latin typeface="Lato" panose="020F0502020204030203" pitchFamily="34" charset="0"/>
              <a:cs typeface="Arial"/>
            </a:endParaRPr>
          </a:p>
        </p:txBody>
      </p:sp>
      <p:sp>
        <p:nvSpPr>
          <p:cNvPr id="4" name="text 1"/>
          <p:cNvSpPr txBox="1"/>
          <p:nvPr/>
        </p:nvSpPr>
        <p:spPr>
          <a:xfrm>
            <a:off x="7659118" y="1725627"/>
            <a:ext cx="11444658" cy="1015663"/>
          </a:xfrm>
          <a:prstGeom prst="rect">
            <a:avLst/>
          </a:prstGeom>
        </p:spPr>
        <p:txBody>
          <a:bodyPr vert="horz" wrap="square" lIns="0" tIns="0" rIns="0" bIns="0" rtlCol="0" anchor="t">
            <a:spAutoFit/>
          </a:bodyPr>
          <a:lstStyle/>
          <a:p>
            <a:pPr algn="r"/>
            <a:r>
              <a:rPr lang="es-ES" sz="6600" b="1" spc="10" dirty="0">
                <a:solidFill>
                  <a:srgbClr val="484D50"/>
                </a:solidFill>
                <a:latin typeface="Lato"/>
                <a:cs typeface="Arial"/>
              </a:rPr>
              <a:t>OBJETIVOS TECNOLÓGICOS</a:t>
            </a:r>
            <a:endParaRPr lang="es-ES" sz="6600" b="1" spc="10" dirty="0">
              <a:solidFill>
                <a:srgbClr val="484D50"/>
              </a:solidFill>
              <a:latin typeface="Lato" panose="020F0502020204030203" pitchFamily="34" charset="0"/>
              <a:cs typeface="Arial"/>
            </a:endParaRPr>
          </a:p>
        </p:txBody>
      </p:sp>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4816" y="9904303"/>
            <a:ext cx="3581190" cy="1417747"/>
          </a:xfrm>
          <a:prstGeom prst="rect">
            <a:avLst/>
          </a:prstGeom>
        </p:spPr>
      </p:pic>
      <p:sp>
        <p:nvSpPr>
          <p:cNvPr id="2" name="object 2"/>
          <p:cNvSpPr/>
          <p:nvPr/>
        </p:nvSpPr>
        <p:spPr>
          <a:xfrm>
            <a:off x="19376390" y="800100"/>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pic>
        <p:nvPicPr>
          <p:cNvPr id="5" name="Image" descr="Imagen que contiene agua, alimentos, puesto&#10;&#10;Descripción generada con confianza muy alta">
            <a:extLst>
              <a:ext uri="{FF2B5EF4-FFF2-40B4-BE49-F238E27FC236}">
                <a16:creationId xmlns:a16="http://schemas.microsoft.com/office/drawing/2014/main" id="{0CD4C98A-4EAC-4764-A3A9-558DBFCF0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9" y="2984345"/>
            <a:ext cx="20095206" cy="8337704"/>
          </a:xfrm>
          <a:prstGeom prst="rect">
            <a:avLst/>
          </a:prstGeom>
        </p:spPr>
      </p:pic>
      <p:sp>
        <p:nvSpPr>
          <p:cNvPr id="6" name="CuadroTexto 5">
            <a:extLst>
              <a:ext uri="{FF2B5EF4-FFF2-40B4-BE49-F238E27FC236}">
                <a16:creationId xmlns:a16="http://schemas.microsoft.com/office/drawing/2014/main" id="{100FCA05-A1E1-4888-8729-32CD4F527C9F}"/>
              </a:ext>
            </a:extLst>
          </p:cNvPr>
          <p:cNvSpPr txBox="1"/>
          <p:nvPr/>
        </p:nvSpPr>
        <p:spPr>
          <a:xfrm>
            <a:off x="2013562" y="3112706"/>
            <a:ext cx="15939326"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AutoNum type="arabicPeriod"/>
            </a:pPr>
            <a:r>
              <a:rPr lang="es-ES" sz="2800" dirty="0">
                <a:solidFill>
                  <a:srgbClr val="3D3D3D"/>
                </a:solidFill>
                <a:latin typeface="Lato"/>
              </a:rPr>
              <a:t>Desarrollo de un criptosistema de alta seguridad, usando el generador de señales </a:t>
            </a:r>
            <a:r>
              <a:rPr lang="es-ES" sz="2800" dirty="0" err="1">
                <a:solidFill>
                  <a:srgbClr val="3D3D3D"/>
                </a:solidFill>
                <a:latin typeface="Lato"/>
              </a:rPr>
              <a:t>pseudo-aleatorias</a:t>
            </a:r>
            <a:r>
              <a:rPr lang="es-ES" sz="2800" dirty="0">
                <a:solidFill>
                  <a:srgbClr val="3D3D3D"/>
                </a:solidFill>
                <a:latin typeface="Lato"/>
              </a:rPr>
              <a:t> basado en sincronización de fase.</a:t>
            </a:r>
            <a:endParaRPr lang="es-ES" sz="2800" dirty="0">
              <a:solidFill>
                <a:srgbClr val="000000"/>
              </a:solidFill>
              <a:latin typeface="Calibri"/>
              <a:cs typeface="Calibri"/>
            </a:endParaRPr>
          </a:p>
          <a:p>
            <a:pPr marL="342900" indent="-342900" algn="just">
              <a:buAutoNum type="arabicPeriod"/>
            </a:pPr>
            <a:endParaRPr lang="es-ES" sz="2800" dirty="0">
              <a:solidFill>
                <a:srgbClr val="3D3D3D"/>
              </a:solidFill>
              <a:latin typeface="Lato"/>
            </a:endParaRPr>
          </a:p>
          <a:p>
            <a:pPr marL="342900" indent="-342900" algn="just">
              <a:buAutoNum type="arabicPeriod"/>
            </a:pPr>
            <a:r>
              <a:rPr lang="es-ES" sz="2800" dirty="0">
                <a:solidFill>
                  <a:srgbClr val="3D3D3D"/>
                </a:solidFill>
                <a:latin typeface="Lato"/>
              </a:rPr>
              <a:t>Desarrollo de un sistema de comunicación segura usando el portador caótico, resistente a los ataques de sincronización y otros, implementable tanto de forma analógica como digital.</a:t>
            </a:r>
            <a:endParaRPr lang="es-ES" sz="2800" dirty="0">
              <a:solidFill>
                <a:srgbClr val="000000"/>
              </a:solidFill>
              <a:latin typeface="Calibri"/>
              <a:cs typeface="Calibri"/>
            </a:endParaRPr>
          </a:p>
          <a:p>
            <a:pPr marL="342900" indent="-342900" algn="just">
              <a:buAutoNum type="arabicPeriod"/>
            </a:pPr>
            <a:endParaRPr lang="es-ES" sz="2800" dirty="0">
              <a:solidFill>
                <a:srgbClr val="3D3D3D"/>
              </a:solidFill>
              <a:latin typeface="Lato"/>
            </a:endParaRPr>
          </a:p>
          <a:p>
            <a:pPr marL="342900" indent="-342900" algn="just">
              <a:buAutoNum type="arabicPeriod"/>
            </a:pPr>
            <a:r>
              <a:rPr lang="es-ES" sz="2800" dirty="0">
                <a:solidFill>
                  <a:srgbClr val="3D3D3D"/>
                </a:solidFill>
                <a:latin typeface="Lato"/>
                <a:cs typeface="Calibri"/>
              </a:rPr>
              <a:t>Implementación digital de un sistema de comunicación segura basado en caos, que sea versátil y responda a las necesidades de la empresa.</a:t>
            </a:r>
          </a:p>
          <a:p>
            <a:pPr marL="342900" indent="-342900" algn="just">
              <a:buAutoNum type="arabicPeriod"/>
            </a:pPr>
            <a:endParaRPr lang="es-ES" sz="2800" dirty="0">
              <a:solidFill>
                <a:srgbClr val="3D3D3D"/>
              </a:solidFill>
              <a:latin typeface="Lato"/>
              <a:cs typeface="Calibri"/>
            </a:endParaRPr>
          </a:p>
          <a:p>
            <a:pPr marL="342900" indent="-342900" algn="just">
              <a:buAutoNum type="arabicPeriod"/>
            </a:pPr>
            <a:r>
              <a:rPr lang="es-ES" sz="2800" dirty="0">
                <a:solidFill>
                  <a:srgbClr val="3D3D3D"/>
                </a:solidFill>
                <a:latin typeface="Lato"/>
              </a:rPr>
              <a:t>Integración de un sistema de comunicaciones seguras implementable en los productos en cartera de la empresa.</a:t>
            </a:r>
            <a:endParaRPr lang="es-ES" sz="2800" dirty="0">
              <a:solidFill>
                <a:srgbClr val="3D3D3D"/>
              </a:solidFill>
              <a:latin typeface="Lato"/>
              <a:cs typeface="Calibri"/>
            </a:endParaRPr>
          </a:p>
        </p:txBody>
      </p:sp>
    </p:spTree>
    <p:extLst>
      <p:ext uri="{BB962C8B-B14F-4D97-AF65-F5344CB8AC3E}">
        <p14:creationId xmlns:p14="http://schemas.microsoft.com/office/powerpoint/2010/main" val="4279887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3731795" y="795156"/>
            <a:ext cx="5361578" cy="1007968"/>
          </a:xfrm>
          <a:prstGeom prst="rect">
            <a:avLst/>
          </a:prstGeom>
        </p:spPr>
        <p:txBody>
          <a:bodyPr vert="horz" wrap="square" lIns="0" tIns="0" rIns="0" bIns="0" rtlCol="0" anchor="t">
            <a:spAutoFit/>
          </a:bodyPr>
          <a:lstStyle/>
          <a:p>
            <a:r>
              <a:rPr lang="es-ES" sz="6550" b="1" spc="10">
                <a:solidFill>
                  <a:srgbClr val="484D50"/>
                </a:solidFill>
                <a:latin typeface="Lato"/>
                <a:cs typeface="Arial"/>
              </a:rPr>
              <a:t>PHASECRYPT</a:t>
            </a:r>
            <a:endParaRPr lang="es-ES" sz="6550" b="1" spc="10">
              <a:solidFill>
                <a:srgbClr val="484D50"/>
              </a:solidFill>
              <a:latin typeface="Lato" panose="020F0502020204030203" pitchFamily="34" charset="0"/>
              <a:cs typeface="Arial"/>
            </a:endParaRPr>
          </a:p>
        </p:txBody>
      </p:sp>
      <p:sp>
        <p:nvSpPr>
          <p:cNvPr id="4" name="text 1"/>
          <p:cNvSpPr txBox="1"/>
          <p:nvPr/>
        </p:nvSpPr>
        <p:spPr>
          <a:xfrm>
            <a:off x="16281908" y="1725627"/>
            <a:ext cx="2821868" cy="1015663"/>
          </a:xfrm>
          <a:prstGeom prst="rect">
            <a:avLst/>
          </a:prstGeom>
        </p:spPr>
        <p:txBody>
          <a:bodyPr vert="horz" wrap="square" lIns="0" tIns="0" rIns="0" bIns="0" rtlCol="0" anchor="t">
            <a:spAutoFit/>
          </a:bodyPr>
          <a:lstStyle/>
          <a:p>
            <a:r>
              <a:rPr lang="es-ES" sz="6600" b="1" spc="10">
                <a:solidFill>
                  <a:srgbClr val="484D50"/>
                </a:solidFill>
                <a:latin typeface="Lato"/>
                <a:cs typeface="Arial"/>
              </a:rPr>
              <a:t>HITO 1</a:t>
            </a:r>
            <a:endParaRPr lang="es-ES" sz="6600" b="1" spc="10">
              <a:solidFill>
                <a:srgbClr val="484D50"/>
              </a:solidFill>
              <a:latin typeface="Lato" panose="020F0502020204030203" pitchFamily="34" charset="0"/>
              <a:cs typeface="Arial"/>
            </a:endParaRPr>
          </a:p>
        </p:txBody>
      </p:sp>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4816" y="9904303"/>
            <a:ext cx="3581190" cy="1417747"/>
          </a:xfrm>
          <a:prstGeom prst="rect">
            <a:avLst/>
          </a:prstGeom>
        </p:spPr>
      </p:pic>
      <p:sp>
        <p:nvSpPr>
          <p:cNvPr id="2" name="object 2"/>
          <p:cNvSpPr/>
          <p:nvPr/>
        </p:nvSpPr>
        <p:spPr>
          <a:xfrm>
            <a:off x="19376390" y="800100"/>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pic>
        <p:nvPicPr>
          <p:cNvPr id="10" name="Imagen 10" descr="Captura de pantalla de un celular&#10;&#10;Descripción generada con confianza alta">
            <a:extLst>
              <a:ext uri="{FF2B5EF4-FFF2-40B4-BE49-F238E27FC236}">
                <a16:creationId xmlns:a16="http://schemas.microsoft.com/office/drawing/2014/main" id="{B0617B91-14CC-4A23-A29A-61EA496DE64B}"/>
              </a:ext>
            </a:extLst>
          </p:cNvPr>
          <p:cNvPicPr>
            <a:picLocks noChangeAspect="1"/>
          </p:cNvPicPr>
          <p:nvPr/>
        </p:nvPicPr>
        <p:blipFill>
          <a:blip r:embed="rId3"/>
          <a:stretch>
            <a:fillRect/>
          </a:stretch>
        </p:blipFill>
        <p:spPr>
          <a:xfrm>
            <a:off x="1063186" y="1721781"/>
            <a:ext cx="15067940" cy="8950225"/>
          </a:xfrm>
          <a:prstGeom prst="rect">
            <a:avLst/>
          </a:prstGeom>
        </p:spPr>
      </p:pic>
    </p:spTree>
    <p:extLst>
      <p:ext uri="{BB962C8B-B14F-4D97-AF65-F5344CB8AC3E}">
        <p14:creationId xmlns:p14="http://schemas.microsoft.com/office/powerpoint/2010/main" val="1530519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118419" y="893367"/>
            <a:ext cx="17245106" cy="923330"/>
          </a:xfrm>
          <a:prstGeom prst="rect">
            <a:avLst/>
          </a:prstGeom>
        </p:spPr>
        <p:txBody>
          <a:bodyPr vert="horz" wrap="none" lIns="0" tIns="0" rIns="0" bIns="0" rtlCol="0" anchor="t">
            <a:spAutoFit/>
          </a:bodyPr>
          <a:lstStyle/>
          <a:p>
            <a:r>
              <a:rPr lang="es-ES" sz="6000" b="1" spc="10">
                <a:solidFill>
                  <a:srgbClr val="484D50"/>
                </a:solidFill>
                <a:latin typeface="Lato"/>
                <a:cs typeface="Arial"/>
              </a:rPr>
              <a:t>PT1:  ESTUDIO DE SISTEMAS DE CRIPTOGRAFÍA</a:t>
            </a:r>
            <a:endParaRPr lang="es-ES" sz="6000" b="1" spc="10">
              <a:solidFill>
                <a:srgbClr val="484D50"/>
              </a:solidFill>
              <a:latin typeface="Lato" panose="020F0502020204030203" pitchFamily="34" charset="0"/>
              <a:cs typeface="Arial"/>
            </a:endParaRPr>
          </a:p>
        </p:txBody>
      </p:sp>
      <p:sp>
        <p:nvSpPr>
          <p:cNvPr id="4" name="text 1"/>
          <p:cNvSpPr txBox="1"/>
          <p:nvPr/>
        </p:nvSpPr>
        <p:spPr>
          <a:xfrm>
            <a:off x="3085407" y="1829442"/>
            <a:ext cx="14951529" cy="923330"/>
          </a:xfrm>
          <a:prstGeom prst="rect">
            <a:avLst/>
          </a:prstGeom>
        </p:spPr>
        <p:txBody>
          <a:bodyPr vert="horz" wrap="none" lIns="0" tIns="0" rIns="0" bIns="0" rtlCol="0" anchor="t">
            <a:spAutoFit/>
          </a:bodyPr>
          <a:lstStyle/>
          <a:p>
            <a:r>
              <a:rPr lang="es-ES" sz="6000" b="1" spc="10">
                <a:solidFill>
                  <a:srgbClr val="484D50"/>
                </a:solidFill>
                <a:latin typeface="Lato"/>
                <a:cs typeface="Arial"/>
              </a:rPr>
              <a:t>Y COMUNICACIONES BASADOS EN CAOS</a:t>
            </a:r>
            <a:endParaRPr lang="es-ES" sz="6000">
              <a:cs typeface="Calibri"/>
            </a:endParaRPr>
          </a:p>
        </p:txBody>
      </p:sp>
      <p:sp>
        <p:nvSpPr>
          <p:cNvPr id="3" name="object 3"/>
          <p:cNvSpPr/>
          <p:nvPr/>
        </p:nvSpPr>
        <p:spPr>
          <a:xfrm>
            <a:off x="743585" y="825500"/>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11" name="Rectángulo: esquinas redondeadas 10">
            <a:extLst>
              <a:ext uri="{FF2B5EF4-FFF2-40B4-BE49-F238E27FC236}">
                <a16:creationId xmlns:a16="http://schemas.microsoft.com/office/drawing/2014/main" id="{78CC780B-8D87-4817-A191-2A5220D72285}"/>
              </a:ext>
            </a:extLst>
          </p:cNvPr>
          <p:cNvSpPr/>
          <p:nvPr/>
        </p:nvSpPr>
        <p:spPr>
          <a:xfrm rot="-5400000">
            <a:off x="-260845" y="5918780"/>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OBJETIVOS</a:t>
            </a:r>
          </a:p>
        </p:txBody>
      </p:sp>
      <p:sp>
        <p:nvSpPr>
          <p:cNvPr id="13" name="Rectángulo: esquinas redondeadas 12">
            <a:extLst>
              <a:ext uri="{FF2B5EF4-FFF2-40B4-BE49-F238E27FC236}">
                <a16:creationId xmlns:a16="http://schemas.microsoft.com/office/drawing/2014/main" id="{123391AE-7CA5-4D25-88AA-83A236E070A6}"/>
              </a:ext>
            </a:extLst>
          </p:cNvPr>
          <p:cNvSpPr/>
          <p:nvPr/>
        </p:nvSpPr>
        <p:spPr>
          <a:xfrm>
            <a:off x="2818697" y="3890492"/>
            <a:ext cx="7021898" cy="2447877"/>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ESTADO DEL ARTE:</a:t>
            </a:r>
          </a:p>
          <a:p>
            <a:pPr algn="ctr"/>
            <a:endParaRPr lang="es-ES" sz="2800" b="1">
              <a:solidFill>
                <a:srgbClr val="3D3D3D"/>
              </a:solidFill>
              <a:latin typeface="Lato"/>
              <a:cs typeface="Calibri"/>
            </a:endParaRPr>
          </a:p>
          <a:p>
            <a:pPr marL="285750" indent="-285750">
              <a:buFont typeface="Arial"/>
              <a:buChar char="•"/>
            </a:pPr>
            <a:r>
              <a:rPr lang="es-ES" sz="2800" b="1">
                <a:solidFill>
                  <a:srgbClr val="3D3D3D"/>
                </a:solidFill>
                <a:latin typeface="Lato"/>
                <a:cs typeface="Calibri"/>
              </a:rPr>
              <a:t>Criptosistemas convencionales.</a:t>
            </a:r>
          </a:p>
          <a:p>
            <a:pPr marL="285750" indent="-285750">
              <a:buFont typeface="Arial"/>
              <a:buChar char="•"/>
            </a:pPr>
            <a:r>
              <a:rPr lang="es-ES" sz="2800" b="1">
                <a:solidFill>
                  <a:srgbClr val="3D3D3D"/>
                </a:solidFill>
                <a:latin typeface="Lato"/>
                <a:cs typeface="Calibri"/>
              </a:rPr>
              <a:t>Criptosistemas basados en caos.</a:t>
            </a:r>
          </a:p>
          <a:p>
            <a:pPr marL="285750" indent="-285750">
              <a:buFont typeface="Arial"/>
              <a:buChar char="•"/>
            </a:pPr>
            <a:r>
              <a:rPr lang="es-ES" sz="2800" b="1">
                <a:solidFill>
                  <a:srgbClr val="3D3D3D"/>
                </a:solidFill>
                <a:latin typeface="Lato"/>
                <a:cs typeface="Calibri"/>
              </a:rPr>
              <a:t>Sincronización de sistemas caóticos.</a:t>
            </a:r>
          </a:p>
        </p:txBody>
      </p:sp>
      <p:sp>
        <p:nvSpPr>
          <p:cNvPr id="25" name="Rectángulo: esquinas redondeadas 24">
            <a:extLst>
              <a:ext uri="{FF2B5EF4-FFF2-40B4-BE49-F238E27FC236}">
                <a16:creationId xmlns:a16="http://schemas.microsoft.com/office/drawing/2014/main" id="{D1D50444-C132-443E-B3C5-81968E39B7B3}"/>
              </a:ext>
            </a:extLst>
          </p:cNvPr>
          <p:cNvSpPr/>
          <p:nvPr/>
        </p:nvSpPr>
        <p:spPr>
          <a:xfrm>
            <a:off x="2817350" y="6408236"/>
            <a:ext cx="7021899" cy="244787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ANÁLISIS COMPARATIVO:</a:t>
            </a:r>
          </a:p>
          <a:p>
            <a:pPr algn="ctr"/>
            <a:endParaRPr lang="es-ES" sz="2800" b="1">
              <a:solidFill>
                <a:srgbClr val="3D3D3D"/>
              </a:solidFill>
              <a:latin typeface="Lato"/>
              <a:cs typeface="Calibri"/>
            </a:endParaRPr>
          </a:p>
          <a:p>
            <a:pPr algn="ctr"/>
            <a:r>
              <a:rPr lang="es-ES" sz="2800" b="1">
                <a:solidFill>
                  <a:srgbClr val="3D3D3D"/>
                </a:solidFill>
                <a:latin typeface="Lato"/>
                <a:cs typeface="Calibri"/>
              </a:rPr>
              <a:t>Criptosistemas convencionales</a:t>
            </a:r>
          </a:p>
          <a:p>
            <a:pPr algn="ctr"/>
            <a:r>
              <a:rPr lang="es-ES" sz="2800" b="1">
                <a:solidFill>
                  <a:srgbClr val="3D3D3D"/>
                </a:solidFill>
                <a:latin typeface="Lato"/>
                <a:cs typeface="Calibri"/>
              </a:rPr>
              <a:t>VS</a:t>
            </a:r>
          </a:p>
          <a:p>
            <a:pPr algn="ctr"/>
            <a:r>
              <a:rPr lang="es-ES" sz="2800" b="1">
                <a:solidFill>
                  <a:srgbClr val="3D3D3D"/>
                </a:solidFill>
                <a:latin typeface="Lato"/>
                <a:cs typeface="Calibri"/>
              </a:rPr>
              <a:t>Criptosistemas basados en caos</a:t>
            </a:r>
          </a:p>
        </p:txBody>
      </p:sp>
      <p:sp>
        <p:nvSpPr>
          <p:cNvPr id="9" name="Rectángulo: esquinas redondeadas 8">
            <a:extLst>
              <a:ext uri="{FF2B5EF4-FFF2-40B4-BE49-F238E27FC236}">
                <a16:creationId xmlns:a16="http://schemas.microsoft.com/office/drawing/2014/main" id="{C8B2017D-8CDC-4A2A-BECA-9BDF94D3574A}"/>
              </a:ext>
            </a:extLst>
          </p:cNvPr>
          <p:cNvSpPr/>
          <p:nvPr/>
        </p:nvSpPr>
        <p:spPr>
          <a:xfrm rot="-5400000">
            <a:off x="8597731" y="5890491"/>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RECURSOS</a:t>
            </a:r>
          </a:p>
        </p:txBody>
      </p:sp>
      <p:sp>
        <p:nvSpPr>
          <p:cNvPr id="10" name="Rectángulo: esquinas redondeadas 9">
            <a:extLst>
              <a:ext uri="{FF2B5EF4-FFF2-40B4-BE49-F238E27FC236}">
                <a16:creationId xmlns:a16="http://schemas.microsoft.com/office/drawing/2014/main" id="{078C1BF4-1AFB-4E8F-8E16-FFAC4FEFF461}"/>
              </a:ext>
            </a:extLst>
          </p:cNvPr>
          <p:cNvSpPr/>
          <p:nvPr/>
        </p:nvSpPr>
        <p:spPr>
          <a:xfrm>
            <a:off x="11675886" y="5573702"/>
            <a:ext cx="7021898" cy="159872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PATENTES RELACIONADAS</a:t>
            </a:r>
          </a:p>
        </p:txBody>
      </p:sp>
      <p:sp>
        <p:nvSpPr>
          <p:cNvPr id="12" name="Rectángulo: esquinas redondeadas 11">
            <a:extLst>
              <a:ext uri="{FF2B5EF4-FFF2-40B4-BE49-F238E27FC236}">
                <a16:creationId xmlns:a16="http://schemas.microsoft.com/office/drawing/2014/main" id="{353DB893-F547-440D-A3FE-71354B67B498}"/>
              </a:ext>
            </a:extLst>
          </p:cNvPr>
          <p:cNvSpPr/>
          <p:nvPr/>
        </p:nvSpPr>
        <p:spPr>
          <a:xfrm>
            <a:off x="11674540" y="3862203"/>
            <a:ext cx="7036057" cy="1542112"/>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PUBLICACIONES CIENTÍFICAS EN REVISTAS ESPECIALIZADAS</a:t>
            </a:r>
            <a:endParaRPr lang="es-ES"/>
          </a:p>
        </p:txBody>
      </p:sp>
      <p:sp>
        <p:nvSpPr>
          <p:cNvPr id="14" name="Rectángulo: esquinas redondeadas 13">
            <a:extLst>
              <a:ext uri="{FF2B5EF4-FFF2-40B4-BE49-F238E27FC236}">
                <a16:creationId xmlns:a16="http://schemas.microsoft.com/office/drawing/2014/main" id="{39E4BA21-2BCF-4213-8E43-C87E04AB2A9C}"/>
              </a:ext>
            </a:extLst>
          </p:cNvPr>
          <p:cNvSpPr/>
          <p:nvPr/>
        </p:nvSpPr>
        <p:spPr>
          <a:xfrm>
            <a:off x="11670567" y="7313491"/>
            <a:ext cx="7021898" cy="154211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TESIS DOCTORALES</a:t>
            </a:r>
          </a:p>
        </p:txBody>
      </p:sp>
    </p:spTree>
    <p:extLst>
      <p:ext uri="{BB962C8B-B14F-4D97-AF65-F5344CB8AC3E}">
        <p14:creationId xmlns:p14="http://schemas.microsoft.com/office/powerpoint/2010/main" val="4174098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20" descr="Imagen que contiene reloj&#10;&#10;Descripción generada con confianza muy alta">
            <a:extLst>
              <a:ext uri="{FF2B5EF4-FFF2-40B4-BE49-F238E27FC236}">
                <a16:creationId xmlns:a16="http://schemas.microsoft.com/office/drawing/2014/main" id="{D855B948-8D37-4BA2-8442-AFBFF6EBC3D1}"/>
              </a:ext>
            </a:extLst>
          </p:cNvPr>
          <p:cNvPicPr>
            <a:picLocks noChangeAspect="1"/>
          </p:cNvPicPr>
          <p:nvPr/>
        </p:nvPicPr>
        <p:blipFill>
          <a:blip r:embed="rId2"/>
          <a:stretch>
            <a:fillRect/>
          </a:stretch>
        </p:blipFill>
        <p:spPr>
          <a:xfrm>
            <a:off x="1307848" y="7666158"/>
            <a:ext cx="11268112" cy="3481100"/>
          </a:xfrm>
          <a:prstGeom prst="rect">
            <a:avLst/>
          </a:prstGeom>
        </p:spPr>
      </p:pic>
      <p:sp>
        <p:nvSpPr>
          <p:cNvPr id="22" name="Rectángulo 21">
            <a:extLst>
              <a:ext uri="{FF2B5EF4-FFF2-40B4-BE49-F238E27FC236}">
                <a16:creationId xmlns:a16="http://schemas.microsoft.com/office/drawing/2014/main" id="{654BCD77-44DB-4855-B911-F0C1EC27CA39}"/>
              </a:ext>
            </a:extLst>
          </p:cNvPr>
          <p:cNvSpPr/>
          <p:nvPr/>
        </p:nvSpPr>
        <p:spPr>
          <a:xfrm rot="-10800000" flipH="1" flipV="1">
            <a:off x="1258357" y="8782423"/>
            <a:ext cx="2634491" cy="13874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400">
                <a:solidFill>
                  <a:srgbClr val="262626"/>
                </a:solidFill>
                <a:latin typeface="Times New Roman"/>
                <a:cs typeface="Times New Roman"/>
              </a:rPr>
              <a:t>Generador de </a:t>
            </a:r>
            <a:r>
              <a:rPr lang="es-ES" sz="2400" dirty="0">
                <a:solidFill>
                  <a:srgbClr val="262626"/>
                </a:solidFill>
                <a:latin typeface="Times New Roman"/>
                <a:cs typeface="Times New Roman"/>
              </a:rPr>
              <a:t>Números Pseudo-Aleatorios</a:t>
            </a:r>
          </a:p>
        </p:txBody>
      </p:sp>
      <p:sp>
        <p:nvSpPr>
          <p:cNvPr id="25" name="Rectángulo 24">
            <a:extLst>
              <a:ext uri="{FF2B5EF4-FFF2-40B4-BE49-F238E27FC236}">
                <a16:creationId xmlns:a16="http://schemas.microsoft.com/office/drawing/2014/main" id="{4C8CBB89-3092-4474-AEC9-9FFF6F6FED26}"/>
              </a:ext>
            </a:extLst>
          </p:cNvPr>
          <p:cNvSpPr/>
          <p:nvPr/>
        </p:nvSpPr>
        <p:spPr>
          <a:xfrm rot="-10800000" flipH="1" flipV="1">
            <a:off x="10002957" y="8782407"/>
            <a:ext cx="2620332" cy="1316704"/>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s-ES" sz="2400">
                <a:solidFill>
                  <a:srgbClr val="262626"/>
                </a:solidFill>
                <a:latin typeface="Times New Roman"/>
                <a:cs typeface="Times New Roman"/>
              </a:rPr>
              <a:t>Generador de </a:t>
            </a:r>
            <a:r>
              <a:rPr lang="es-ES" sz="2400" dirty="0">
                <a:solidFill>
                  <a:srgbClr val="262626"/>
                </a:solidFill>
                <a:latin typeface="Times New Roman"/>
                <a:cs typeface="Times New Roman"/>
              </a:rPr>
              <a:t>Números Pseudo-Aleatorios</a:t>
            </a:r>
          </a:p>
        </p:txBody>
      </p:sp>
      <p:cxnSp>
        <p:nvCxnSpPr>
          <p:cNvPr id="15" name="Conector recto de flecha 14">
            <a:extLst>
              <a:ext uri="{FF2B5EF4-FFF2-40B4-BE49-F238E27FC236}">
                <a16:creationId xmlns:a16="http://schemas.microsoft.com/office/drawing/2014/main" id="{7CB5EABB-B00B-439C-8402-3B8C4204C400}"/>
              </a:ext>
            </a:extLst>
          </p:cNvPr>
          <p:cNvCxnSpPr/>
          <p:nvPr/>
        </p:nvCxnSpPr>
        <p:spPr>
          <a:xfrm>
            <a:off x="12029979" y="3096561"/>
            <a:ext cx="4968855" cy="508976"/>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16" name="Conector recto de flecha 15">
            <a:extLst>
              <a:ext uri="{FF2B5EF4-FFF2-40B4-BE49-F238E27FC236}">
                <a16:creationId xmlns:a16="http://schemas.microsoft.com/office/drawing/2014/main" id="{AEF4B78B-A649-4DEA-9714-01ACE43ABDD1}"/>
              </a:ext>
            </a:extLst>
          </p:cNvPr>
          <p:cNvCxnSpPr/>
          <p:nvPr/>
        </p:nvCxnSpPr>
        <p:spPr>
          <a:xfrm flipH="1">
            <a:off x="6679245" y="3097078"/>
            <a:ext cx="2903509" cy="508975"/>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17" name="Conector recto de flecha 16">
            <a:extLst>
              <a:ext uri="{FF2B5EF4-FFF2-40B4-BE49-F238E27FC236}">
                <a16:creationId xmlns:a16="http://schemas.microsoft.com/office/drawing/2014/main" id="{396FAB5E-142E-4832-9F6A-1FF9737CC87E}"/>
              </a:ext>
            </a:extLst>
          </p:cNvPr>
          <p:cNvCxnSpPr/>
          <p:nvPr/>
        </p:nvCxnSpPr>
        <p:spPr>
          <a:xfrm>
            <a:off x="8168147" y="3989983"/>
            <a:ext cx="2958286" cy="1527959"/>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18" name="Conector recto de flecha 17">
            <a:extLst>
              <a:ext uri="{FF2B5EF4-FFF2-40B4-BE49-F238E27FC236}">
                <a16:creationId xmlns:a16="http://schemas.microsoft.com/office/drawing/2014/main" id="{CA857549-14E7-4813-A7BB-C80C0228C3F2}"/>
              </a:ext>
            </a:extLst>
          </p:cNvPr>
          <p:cNvCxnSpPr/>
          <p:nvPr/>
        </p:nvCxnSpPr>
        <p:spPr>
          <a:xfrm flipH="1">
            <a:off x="2394334" y="4076548"/>
            <a:ext cx="2875194" cy="1443044"/>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19" name="Conector recto de flecha 18">
            <a:extLst>
              <a:ext uri="{FF2B5EF4-FFF2-40B4-BE49-F238E27FC236}">
                <a16:creationId xmlns:a16="http://schemas.microsoft.com/office/drawing/2014/main" id="{0EA9695B-3596-44D6-9021-0386B21B44B3}"/>
              </a:ext>
            </a:extLst>
          </p:cNvPr>
          <p:cNvCxnSpPr/>
          <p:nvPr/>
        </p:nvCxnSpPr>
        <p:spPr>
          <a:xfrm flipH="1">
            <a:off x="6753895" y="4247428"/>
            <a:ext cx="100040" cy="1159992"/>
          </a:xfrm>
          <a:prstGeom prst="straightConnector1">
            <a:avLst/>
          </a:prstGeom>
        </p:spPr>
        <p:style>
          <a:lnRef idx="3">
            <a:schemeClr val="accent6"/>
          </a:lnRef>
          <a:fillRef idx="0">
            <a:schemeClr val="accent6"/>
          </a:fillRef>
          <a:effectRef idx="2">
            <a:schemeClr val="accent6"/>
          </a:effectRef>
          <a:fontRef idx="minor">
            <a:schemeClr val="tx1"/>
          </a:fontRef>
        </p:style>
      </p:cxnSp>
      <p:cxnSp>
        <p:nvCxnSpPr>
          <p:cNvPr id="20" name="Conector recto de flecha 19">
            <a:extLst>
              <a:ext uri="{FF2B5EF4-FFF2-40B4-BE49-F238E27FC236}">
                <a16:creationId xmlns:a16="http://schemas.microsoft.com/office/drawing/2014/main" id="{8C580455-D264-4FB8-B322-E8A870F32C04}"/>
              </a:ext>
            </a:extLst>
          </p:cNvPr>
          <p:cNvCxnSpPr/>
          <p:nvPr/>
        </p:nvCxnSpPr>
        <p:spPr>
          <a:xfrm>
            <a:off x="17205405" y="4163862"/>
            <a:ext cx="13228" cy="1414740"/>
          </a:xfrm>
          <a:prstGeom prst="straightConnector1">
            <a:avLst/>
          </a:prstGeom>
        </p:spPr>
        <p:style>
          <a:lnRef idx="3">
            <a:schemeClr val="accent6"/>
          </a:lnRef>
          <a:fillRef idx="0">
            <a:schemeClr val="accent6"/>
          </a:fillRef>
          <a:effectRef idx="2">
            <a:schemeClr val="accent6"/>
          </a:effectRef>
          <a:fontRef idx="minor">
            <a:schemeClr val="tx1"/>
          </a:fontRef>
        </p:style>
      </p:cxnSp>
      <p:pic>
        <p:nvPicPr>
          <p:cNvPr id="3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118419" y="893367"/>
            <a:ext cx="14303018" cy="1846659"/>
          </a:xfrm>
          <a:prstGeom prst="rect">
            <a:avLst/>
          </a:prstGeom>
        </p:spPr>
        <p:txBody>
          <a:bodyPr vert="horz" wrap="none" lIns="0" tIns="0" rIns="0" bIns="0" rtlCol="0" anchor="t">
            <a:spAutoFit/>
          </a:bodyPr>
          <a:lstStyle/>
          <a:p>
            <a:r>
              <a:rPr lang="es-ES" sz="6000" b="1" spc="10" dirty="0">
                <a:solidFill>
                  <a:srgbClr val="484D50"/>
                </a:solidFill>
                <a:latin typeface="Lato"/>
                <a:cs typeface="Arial"/>
              </a:rPr>
              <a:t>PT1: CRIPTOLOGÍA Y CRIPTOSISTEMAS</a:t>
            </a:r>
            <a:endParaRPr lang="es-ES" sz="6000" b="1" spc="10" dirty="0">
              <a:solidFill>
                <a:srgbClr val="484D50"/>
              </a:solidFill>
              <a:latin typeface="Lato" panose="020F0502020204030203" pitchFamily="34" charset="0"/>
              <a:cs typeface="Arial"/>
            </a:endParaRPr>
          </a:p>
          <a:p>
            <a:r>
              <a:rPr lang="es-ES" sz="6000" b="1" spc="10" dirty="0">
                <a:solidFill>
                  <a:srgbClr val="484D50"/>
                </a:solidFill>
                <a:latin typeface="Lato"/>
                <a:cs typeface="Arial"/>
              </a:rPr>
              <a:t>         CONVENCIONALES</a:t>
            </a:r>
            <a:endParaRPr lang="es-ES" sz="6000" b="1" spc="10" dirty="0">
              <a:solidFill>
                <a:srgbClr val="484D50"/>
              </a:solidFill>
              <a:latin typeface="Lato" panose="020F0502020204030203" pitchFamily="34" charset="0"/>
              <a:cs typeface="Arial"/>
            </a:endParaRPr>
          </a:p>
        </p:txBody>
      </p:sp>
      <p:sp>
        <p:nvSpPr>
          <p:cNvPr id="3" name="object 3"/>
          <p:cNvSpPr/>
          <p:nvPr/>
        </p:nvSpPr>
        <p:spPr>
          <a:xfrm>
            <a:off x="743585" y="825500"/>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4" name="Rectángulo: esquinas redondeadas 3">
            <a:extLst>
              <a:ext uri="{FF2B5EF4-FFF2-40B4-BE49-F238E27FC236}">
                <a16:creationId xmlns:a16="http://schemas.microsoft.com/office/drawing/2014/main" id="{B8404600-6239-4070-A22C-83B8860A5123}"/>
              </a:ext>
            </a:extLst>
          </p:cNvPr>
          <p:cNvSpPr/>
          <p:nvPr/>
        </p:nvSpPr>
        <p:spPr>
          <a:xfrm>
            <a:off x="9581492" y="2785093"/>
            <a:ext cx="2448564" cy="763722"/>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s-ES" b="1">
                <a:solidFill>
                  <a:srgbClr val="3D3D3D"/>
                </a:solidFill>
                <a:latin typeface="Lato"/>
                <a:cs typeface="Calibri"/>
              </a:rPr>
              <a:t>CRIPTOLOGÍA</a:t>
            </a:r>
          </a:p>
        </p:txBody>
      </p:sp>
      <p:sp>
        <p:nvSpPr>
          <p:cNvPr id="5" name="Rectángulo: esquinas redondeadas 4">
            <a:extLst>
              <a:ext uri="{FF2B5EF4-FFF2-40B4-BE49-F238E27FC236}">
                <a16:creationId xmlns:a16="http://schemas.microsoft.com/office/drawing/2014/main" id="{2DF0DF9A-9993-4851-9BA1-BEFE6B6B1F96}"/>
              </a:ext>
            </a:extLst>
          </p:cNvPr>
          <p:cNvSpPr/>
          <p:nvPr/>
        </p:nvSpPr>
        <p:spPr>
          <a:xfrm>
            <a:off x="5238503" y="3550333"/>
            <a:ext cx="3043240" cy="763722"/>
          </a:xfrm>
          <a:prstGeom prst="roundRect">
            <a:avLst/>
          </a:prstGeom>
          <a:solidFill>
            <a:srgbClr val="3D3D3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b="1">
                <a:latin typeface="Lato"/>
                <a:cs typeface="Calibri"/>
              </a:rPr>
              <a:t>CRIPTOGRAFÍA</a:t>
            </a:r>
            <a:endParaRPr lang="es-ES" b="1">
              <a:latin typeface="Lato"/>
            </a:endParaRPr>
          </a:p>
        </p:txBody>
      </p:sp>
      <p:sp>
        <p:nvSpPr>
          <p:cNvPr id="10" name="Rectángulo: esquinas redondeadas 9">
            <a:extLst>
              <a:ext uri="{FF2B5EF4-FFF2-40B4-BE49-F238E27FC236}">
                <a16:creationId xmlns:a16="http://schemas.microsoft.com/office/drawing/2014/main" id="{E6A3A6DA-C958-44B7-9C8B-3850995E6DC0}"/>
              </a:ext>
            </a:extLst>
          </p:cNvPr>
          <p:cNvSpPr/>
          <p:nvPr/>
        </p:nvSpPr>
        <p:spPr>
          <a:xfrm>
            <a:off x="15479375" y="3550331"/>
            <a:ext cx="3043240" cy="763722"/>
          </a:xfrm>
          <a:prstGeom prst="roundRect">
            <a:avLst/>
          </a:prstGeom>
          <a:solidFill>
            <a:srgbClr val="3D3D3D"/>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b="1">
                <a:latin typeface="Lato"/>
                <a:cs typeface="Calibri"/>
              </a:rPr>
              <a:t>CRIPTOANÁLISIS</a:t>
            </a:r>
          </a:p>
        </p:txBody>
      </p:sp>
      <p:sp>
        <p:nvSpPr>
          <p:cNvPr id="12" name="Rectángulo: esquinas redondeadas 11">
            <a:extLst>
              <a:ext uri="{FF2B5EF4-FFF2-40B4-BE49-F238E27FC236}">
                <a16:creationId xmlns:a16="http://schemas.microsoft.com/office/drawing/2014/main" id="{E2F1759A-9D74-4FE3-8754-C114B46F6BC7}"/>
              </a:ext>
            </a:extLst>
          </p:cNvPr>
          <p:cNvSpPr/>
          <p:nvPr/>
        </p:nvSpPr>
        <p:spPr>
          <a:xfrm>
            <a:off x="963946" y="5417422"/>
            <a:ext cx="3043240" cy="1273214"/>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00" b="1">
                <a:solidFill>
                  <a:srgbClr val="3D3D3D"/>
                </a:solidFill>
                <a:latin typeface="Lato"/>
                <a:cs typeface="Calibri"/>
              </a:rPr>
              <a:t>CIFRADO SIMÉTRICO</a:t>
            </a:r>
          </a:p>
          <a:p>
            <a:pPr algn="ctr"/>
            <a:endParaRPr lang="es-ES" sz="2000">
              <a:solidFill>
                <a:srgbClr val="3D3D3D"/>
              </a:solidFill>
              <a:latin typeface="Lato"/>
              <a:cs typeface="Calibri"/>
            </a:endParaRPr>
          </a:p>
          <a:p>
            <a:pPr algn="ctr"/>
            <a:r>
              <a:rPr lang="es-ES" sz="2000">
                <a:solidFill>
                  <a:srgbClr val="3D3D3D"/>
                </a:solidFill>
                <a:latin typeface="Lato"/>
                <a:cs typeface="Calibri"/>
              </a:rPr>
              <a:t>CLAVE SECRETA</a:t>
            </a:r>
          </a:p>
        </p:txBody>
      </p:sp>
      <p:sp>
        <p:nvSpPr>
          <p:cNvPr id="14" name="Rectángulo: esquinas redondeadas 13">
            <a:extLst>
              <a:ext uri="{FF2B5EF4-FFF2-40B4-BE49-F238E27FC236}">
                <a16:creationId xmlns:a16="http://schemas.microsoft.com/office/drawing/2014/main" id="{DF3FA8C8-9237-4C69-B018-BAAE6E943652}"/>
              </a:ext>
            </a:extLst>
          </p:cNvPr>
          <p:cNvSpPr/>
          <p:nvPr/>
        </p:nvSpPr>
        <p:spPr>
          <a:xfrm>
            <a:off x="4784650" y="5417438"/>
            <a:ext cx="4006046" cy="1428893"/>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00" b="1">
                <a:solidFill>
                  <a:srgbClr val="3D3D3D"/>
                </a:solidFill>
                <a:latin typeface="Lato"/>
                <a:cs typeface="Calibri"/>
              </a:rPr>
              <a:t>CIFRADO ASIMÉTRICO</a:t>
            </a:r>
          </a:p>
          <a:p>
            <a:pPr algn="ctr"/>
            <a:endParaRPr lang="es-ES" sz="2000">
              <a:solidFill>
                <a:srgbClr val="3D3D3D"/>
              </a:solidFill>
              <a:latin typeface="Lato"/>
              <a:cs typeface="Calibri"/>
            </a:endParaRPr>
          </a:p>
          <a:p>
            <a:pPr marL="285750" indent="-285750">
              <a:buFont typeface="Arial"/>
              <a:buChar char="•"/>
            </a:pPr>
            <a:r>
              <a:rPr lang="es-ES" sz="2000">
                <a:solidFill>
                  <a:srgbClr val="3D3D3D"/>
                </a:solidFill>
                <a:latin typeface="Lato"/>
                <a:cs typeface="Calibri"/>
              </a:rPr>
              <a:t>CLAVE PÚBLICA (cifrado)</a:t>
            </a:r>
          </a:p>
          <a:p>
            <a:pPr marL="285750" indent="-285750">
              <a:buFont typeface="Arial"/>
              <a:buChar char="•"/>
            </a:pPr>
            <a:r>
              <a:rPr lang="es-ES" sz="2000">
                <a:solidFill>
                  <a:srgbClr val="3D3D3D"/>
                </a:solidFill>
                <a:latin typeface="Lato"/>
                <a:cs typeface="Calibri"/>
              </a:rPr>
              <a:t>CLAVE PRIVADA (descifrado)</a:t>
            </a:r>
          </a:p>
        </p:txBody>
      </p:sp>
      <p:sp>
        <p:nvSpPr>
          <p:cNvPr id="11" name="Rectángulo: esquinas redondeadas 10">
            <a:extLst>
              <a:ext uri="{FF2B5EF4-FFF2-40B4-BE49-F238E27FC236}">
                <a16:creationId xmlns:a16="http://schemas.microsoft.com/office/drawing/2014/main" id="{F5623FA2-50B5-42EC-A908-BFD569602A57}"/>
              </a:ext>
            </a:extLst>
          </p:cNvPr>
          <p:cNvSpPr/>
          <p:nvPr/>
        </p:nvSpPr>
        <p:spPr>
          <a:xfrm>
            <a:off x="9522799" y="5417422"/>
            <a:ext cx="3043240" cy="1259062"/>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00" b="1">
                <a:solidFill>
                  <a:srgbClr val="3D3D3D"/>
                </a:solidFill>
                <a:latin typeface="Lato"/>
                <a:cs typeface="Calibri"/>
              </a:rPr>
              <a:t>PROTOCOLOS</a:t>
            </a:r>
          </a:p>
          <a:p>
            <a:pPr algn="ctr"/>
            <a:endParaRPr lang="es-ES" sz="2000" b="1">
              <a:solidFill>
                <a:srgbClr val="3D3D3D"/>
              </a:solidFill>
              <a:latin typeface="Lato"/>
              <a:cs typeface="Calibri"/>
            </a:endParaRPr>
          </a:p>
          <a:p>
            <a:pPr algn="ctr"/>
            <a:r>
              <a:rPr lang="es-ES" sz="2000">
                <a:solidFill>
                  <a:srgbClr val="3D3D3D"/>
                </a:solidFill>
                <a:latin typeface="Lato"/>
                <a:cs typeface="Calibri"/>
              </a:rPr>
              <a:t>FUNCIONES HASH</a:t>
            </a:r>
          </a:p>
        </p:txBody>
      </p:sp>
      <p:sp>
        <p:nvSpPr>
          <p:cNvPr id="13" name="Rectángulo: esquinas redondeadas 12">
            <a:extLst>
              <a:ext uri="{FF2B5EF4-FFF2-40B4-BE49-F238E27FC236}">
                <a16:creationId xmlns:a16="http://schemas.microsoft.com/office/drawing/2014/main" id="{B2EC6D1E-02DF-4BED-90F7-D27C7B66551D}"/>
              </a:ext>
            </a:extLst>
          </p:cNvPr>
          <p:cNvSpPr/>
          <p:nvPr/>
        </p:nvSpPr>
        <p:spPr>
          <a:xfrm>
            <a:off x="14999399" y="5417438"/>
            <a:ext cx="4006046" cy="1428893"/>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285750" indent="-285750">
              <a:buFont typeface="Arial"/>
              <a:buChar char="•"/>
            </a:pPr>
            <a:r>
              <a:rPr lang="es-ES" sz="2000">
                <a:solidFill>
                  <a:srgbClr val="3D3D3D"/>
                </a:solidFill>
                <a:latin typeface="Lato"/>
                <a:cs typeface="Calibri"/>
              </a:rPr>
              <a:t>ANÁLISIS ESTOCÁSTICO</a:t>
            </a:r>
          </a:p>
          <a:p>
            <a:pPr marL="285750" indent="-285750">
              <a:buFont typeface="Arial"/>
              <a:buChar char="•"/>
            </a:pPr>
            <a:r>
              <a:rPr lang="es-ES" sz="2000">
                <a:solidFill>
                  <a:srgbClr val="3D3D3D"/>
                </a:solidFill>
                <a:latin typeface="Lato"/>
                <a:cs typeface="Calibri"/>
              </a:rPr>
              <a:t>TÉCNICAS DE HACKING</a:t>
            </a:r>
          </a:p>
        </p:txBody>
      </p:sp>
      <p:sp>
        <p:nvSpPr>
          <p:cNvPr id="7" name="Rectángulo: esquinas diagonales redondeadas 6">
            <a:extLst>
              <a:ext uri="{FF2B5EF4-FFF2-40B4-BE49-F238E27FC236}">
                <a16:creationId xmlns:a16="http://schemas.microsoft.com/office/drawing/2014/main" id="{35274B12-4421-4E9B-BC3D-3E277E1297DD}"/>
              </a:ext>
            </a:extLst>
          </p:cNvPr>
          <p:cNvSpPr/>
          <p:nvPr/>
        </p:nvSpPr>
        <p:spPr>
          <a:xfrm>
            <a:off x="964918" y="6775307"/>
            <a:ext cx="3043241" cy="735417"/>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a:solidFill>
                  <a:srgbClr val="3D3D3D"/>
                </a:solidFill>
                <a:latin typeface="Lato"/>
              </a:rPr>
              <a:t>AES, DES, IDEA, 3DES,</a:t>
            </a:r>
            <a:endParaRPr lang="es-ES" sz="2000">
              <a:solidFill>
                <a:srgbClr val="3D3D3D"/>
              </a:solidFill>
              <a:latin typeface="Calibri"/>
              <a:cs typeface="Calibri"/>
            </a:endParaRPr>
          </a:p>
          <a:p>
            <a:pPr algn="ctr"/>
            <a:r>
              <a:rPr lang="es-ES" sz="2000">
                <a:solidFill>
                  <a:srgbClr val="3D3D3D"/>
                </a:solidFill>
                <a:latin typeface="Lato"/>
              </a:rPr>
              <a:t>Blowfish, ...</a:t>
            </a:r>
          </a:p>
        </p:txBody>
      </p:sp>
      <p:sp>
        <p:nvSpPr>
          <p:cNvPr id="8" name="Rectángulo: esquinas diagonales redondeadas 7">
            <a:extLst>
              <a:ext uri="{FF2B5EF4-FFF2-40B4-BE49-F238E27FC236}">
                <a16:creationId xmlns:a16="http://schemas.microsoft.com/office/drawing/2014/main" id="{4D7E40BF-D422-4826-8AE1-09A75F30D243}"/>
              </a:ext>
            </a:extLst>
          </p:cNvPr>
          <p:cNvSpPr/>
          <p:nvPr/>
        </p:nvSpPr>
        <p:spPr>
          <a:xfrm>
            <a:off x="4786202" y="6932327"/>
            <a:ext cx="4006047" cy="735417"/>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dirty="0">
                <a:solidFill>
                  <a:srgbClr val="3D3D3D"/>
                </a:solidFill>
                <a:latin typeface="Lato"/>
              </a:rPr>
              <a:t>RSA, DSA, ElGamal, curva </a:t>
            </a:r>
            <a:r>
              <a:rPr lang="es-ES" sz="2000">
                <a:solidFill>
                  <a:srgbClr val="3D3D3D"/>
                </a:solidFill>
                <a:latin typeface="Lato"/>
              </a:rPr>
              <a:t>elíptica, Deffie-Hellman, ...</a:t>
            </a:r>
            <a:endParaRPr lang="es-ES" dirty="0">
              <a:solidFill>
                <a:srgbClr val="000000"/>
              </a:solidFill>
              <a:latin typeface="Calibri"/>
              <a:cs typeface="Calibri"/>
            </a:endParaRPr>
          </a:p>
        </p:txBody>
      </p:sp>
      <p:sp>
        <p:nvSpPr>
          <p:cNvPr id="9" name="Rectángulo: esquinas diagonales redondeadas 8">
            <a:extLst>
              <a:ext uri="{FF2B5EF4-FFF2-40B4-BE49-F238E27FC236}">
                <a16:creationId xmlns:a16="http://schemas.microsoft.com/office/drawing/2014/main" id="{9D3F080E-11B4-419D-92B1-CE5F70BC2382}"/>
              </a:ext>
            </a:extLst>
          </p:cNvPr>
          <p:cNvSpPr/>
          <p:nvPr/>
        </p:nvSpPr>
        <p:spPr>
          <a:xfrm>
            <a:off x="9528303" y="6735730"/>
            <a:ext cx="3043239" cy="551434"/>
          </a:xfrm>
          <a:prstGeom prst="round2Diag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000">
                <a:solidFill>
                  <a:srgbClr val="3D3D3D"/>
                </a:solidFill>
                <a:latin typeface="Lato"/>
              </a:rPr>
              <a:t>MDC, MIC, MAC, ...</a:t>
            </a:r>
            <a:endParaRPr lang="es-ES" sz="2000">
              <a:solidFill>
                <a:srgbClr val="3D3D3D"/>
              </a:solidFill>
              <a:latin typeface="Calibri"/>
              <a:cs typeface="Calibri"/>
            </a:endParaRPr>
          </a:p>
        </p:txBody>
      </p:sp>
      <p:sp>
        <p:nvSpPr>
          <p:cNvPr id="23" name="Rectángulo 22">
            <a:extLst>
              <a:ext uri="{FF2B5EF4-FFF2-40B4-BE49-F238E27FC236}">
                <a16:creationId xmlns:a16="http://schemas.microsoft.com/office/drawing/2014/main" id="{55E31703-DCDE-41B7-8131-3FD1D304A9CF}"/>
              </a:ext>
            </a:extLst>
          </p:cNvPr>
          <p:cNvSpPr/>
          <p:nvPr/>
        </p:nvSpPr>
        <p:spPr>
          <a:xfrm>
            <a:off x="964903" y="7864443"/>
            <a:ext cx="11977528" cy="3127199"/>
          </a:xfrm>
          <a:prstGeom prst="rect">
            <a:avLst/>
          </a:prstGeom>
          <a:noFill/>
          <a:ln>
            <a:solidFill>
              <a:srgbClr val="3D3D3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id="{32FD2E75-801E-4E36-9ADA-5F1F083D806F}"/>
              </a:ext>
            </a:extLst>
          </p:cNvPr>
          <p:cNvSpPr/>
          <p:nvPr/>
        </p:nvSpPr>
        <p:spPr>
          <a:xfrm rot="5400000">
            <a:off x="11803329" y="9108089"/>
            <a:ext cx="3142353" cy="636349"/>
          </a:xfrm>
          <a:prstGeom prst="roundRect">
            <a:avLst/>
          </a:prstGeom>
          <a:solidFill>
            <a:srgbClr val="3D3D3D"/>
          </a:solidFill>
          <a:ln>
            <a:noFill/>
          </a:ln>
        </p:spPr>
        <p:style>
          <a:lnRef idx="1">
            <a:schemeClr val="dk1"/>
          </a:lnRef>
          <a:fillRef idx="2">
            <a:schemeClr val="dk1"/>
          </a:fillRef>
          <a:effectRef idx="1">
            <a:schemeClr val="dk1"/>
          </a:effectRef>
          <a:fontRef idx="minor">
            <a:schemeClr val="dk1"/>
          </a:fontRef>
        </p:style>
        <p:txBody>
          <a:bodyPr rtlCol="0" anchor="ctr"/>
          <a:lstStyle/>
          <a:p>
            <a:pPr algn="ctr"/>
            <a:r>
              <a:rPr lang="es-ES" b="1">
                <a:solidFill>
                  <a:srgbClr val="F2F2F2"/>
                </a:solidFill>
                <a:latin typeface="Lato"/>
                <a:cs typeface="Calibri"/>
              </a:rPr>
              <a:t>CIFRADO EN FLUJO</a:t>
            </a:r>
          </a:p>
        </p:txBody>
      </p:sp>
    </p:spTree>
    <p:extLst>
      <p:ext uri="{BB962C8B-B14F-4D97-AF65-F5344CB8AC3E}">
        <p14:creationId xmlns:p14="http://schemas.microsoft.com/office/powerpoint/2010/main" val="1711670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6043DA-7386-2642-AA01-CC5E75781CFF}"/>
              </a:ext>
            </a:extLst>
          </p:cNvPr>
          <p:cNvPicPr>
            <a:picLocks noChangeAspect="1"/>
          </p:cNvPicPr>
          <p:nvPr/>
        </p:nvPicPr>
        <p:blipFill>
          <a:blip r:embed="rId2"/>
          <a:stretch>
            <a:fillRect/>
          </a:stretch>
        </p:blipFill>
        <p:spPr>
          <a:xfrm>
            <a:off x="9746734" y="376795"/>
            <a:ext cx="9637526" cy="3831066"/>
          </a:xfrm>
          <a:prstGeom prst="rect">
            <a:avLst/>
          </a:prstGeom>
        </p:spPr>
      </p:pic>
      <p:pic>
        <p:nvPicPr>
          <p:cNvPr id="5" name="Picture 4">
            <a:extLst>
              <a:ext uri="{FF2B5EF4-FFF2-40B4-BE49-F238E27FC236}">
                <a16:creationId xmlns:a16="http://schemas.microsoft.com/office/drawing/2014/main" id="{5E95EE0C-C0A1-0945-84D7-B4BB865E263F}"/>
              </a:ext>
            </a:extLst>
          </p:cNvPr>
          <p:cNvPicPr>
            <a:picLocks noChangeAspect="1"/>
          </p:cNvPicPr>
          <p:nvPr/>
        </p:nvPicPr>
        <p:blipFill>
          <a:blip r:embed="rId3"/>
          <a:stretch>
            <a:fillRect/>
          </a:stretch>
        </p:blipFill>
        <p:spPr>
          <a:xfrm>
            <a:off x="276751" y="376795"/>
            <a:ext cx="9141525" cy="3192882"/>
          </a:xfrm>
          <a:prstGeom prst="rect">
            <a:avLst/>
          </a:prstGeom>
        </p:spPr>
      </p:pic>
      <p:pic>
        <p:nvPicPr>
          <p:cNvPr id="6" name="Picture 5">
            <a:extLst>
              <a:ext uri="{FF2B5EF4-FFF2-40B4-BE49-F238E27FC236}">
                <a16:creationId xmlns:a16="http://schemas.microsoft.com/office/drawing/2014/main" id="{D8DD7B90-528E-C441-BEA0-7F09CF7CAE29}"/>
              </a:ext>
            </a:extLst>
          </p:cNvPr>
          <p:cNvPicPr>
            <a:picLocks noChangeAspect="1"/>
          </p:cNvPicPr>
          <p:nvPr/>
        </p:nvPicPr>
        <p:blipFill>
          <a:blip r:embed="rId4"/>
          <a:stretch>
            <a:fillRect/>
          </a:stretch>
        </p:blipFill>
        <p:spPr>
          <a:xfrm>
            <a:off x="9832273" y="4637054"/>
            <a:ext cx="9780591" cy="3488868"/>
          </a:xfrm>
          <a:prstGeom prst="rect">
            <a:avLst/>
          </a:prstGeom>
        </p:spPr>
      </p:pic>
      <p:pic>
        <p:nvPicPr>
          <p:cNvPr id="7" name="Picture 6">
            <a:extLst>
              <a:ext uri="{FF2B5EF4-FFF2-40B4-BE49-F238E27FC236}">
                <a16:creationId xmlns:a16="http://schemas.microsoft.com/office/drawing/2014/main" id="{E704A893-1BE3-2943-BA5E-B2C460C607A0}"/>
              </a:ext>
            </a:extLst>
          </p:cNvPr>
          <p:cNvPicPr>
            <a:picLocks noChangeAspect="1"/>
          </p:cNvPicPr>
          <p:nvPr/>
        </p:nvPicPr>
        <p:blipFill>
          <a:blip r:embed="rId5"/>
          <a:stretch>
            <a:fillRect/>
          </a:stretch>
        </p:blipFill>
        <p:spPr>
          <a:xfrm>
            <a:off x="8874290" y="8555115"/>
            <a:ext cx="10257772" cy="2235919"/>
          </a:xfrm>
          <a:prstGeom prst="rect">
            <a:avLst/>
          </a:prstGeom>
        </p:spPr>
      </p:pic>
      <p:pic>
        <p:nvPicPr>
          <p:cNvPr id="10" name="Picture 9">
            <a:extLst>
              <a:ext uri="{FF2B5EF4-FFF2-40B4-BE49-F238E27FC236}">
                <a16:creationId xmlns:a16="http://schemas.microsoft.com/office/drawing/2014/main" id="{624108A3-6A4B-CF4D-9CA0-C1B0363FD436}"/>
              </a:ext>
            </a:extLst>
          </p:cNvPr>
          <p:cNvPicPr>
            <a:picLocks noChangeAspect="1"/>
          </p:cNvPicPr>
          <p:nvPr/>
        </p:nvPicPr>
        <p:blipFill>
          <a:blip r:embed="rId6"/>
          <a:stretch>
            <a:fillRect/>
          </a:stretch>
        </p:blipFill>
        <p:spPr>
          <a:xfrm>
            <a:off x="1881048" y="3756875"/>
            <a:ext cx="5152798" cy="7403446"/>
          </a:xfrm>
          <a:prstGeom prst="rect">
            <a:avLst/>
          </a:prstGeom>
        </p:spPr>
      </p:pic>
    </p:spTree>
    <p:extLst>
      <p:ext uri="{BB962C8B-B14F-4D97-AF65-F5344CB8AC3E}">
        <p14:creationId xmlns:p14="http://schemas.microsoft.com/office/powerpoint/2010/main" val="355363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 name="Rectángulo 43">
            <a:extLst>
              <a:ext uri="{FF2B5EF4-FFF2-40B4-BE49-F238E27FC236}">
                <a16:creationId xmlns:a16="http://schemas.microsoft.com/office/drawing/2014/main" id="{0A843C7A-0AAA-4D9C-9485-B76A547C7C59}"/>
              </a:ext>
            </a:extLst>
          </p:cNvPr>
          <p:cNvSpPr/>
          <p:nvPr/>
        </p:nvSpPr>
        <p:spPr>
          <a:xfrm>
            <a:off x="8884483" y="2512918"/>
            <a:ext cx="10717382" cy="75003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553896"/>
            <a:ext cx="11146449" cy="1661993"/>
          </a:xfrm>
          <a:prstGeom prst="rect">
            <a:avLst/>
          </a:prstGeom>
        </p:spPr>
        <p:txBody>
          <a:bodyPr vert="horz" wrap="none" lIns="0" tIns="0" rIns="0" bIns="0" rtlCol="0" anchor="t">
            <a:spAutoFit/>
          </a:bodyPr>
          <a:lstStyle/>
          <a:p>
            <a:r>
              <a:rPr lang="es-ES" sz="5400" b="1" spc="10">
                <a:solidFill>
                  <a:srgbClr val="484D50"/>
                </a:solidFill>
                <a:latin typeface="Lato"/>
                <a:cs typeface="Arial"/>
              </a:rPr>
              <a:t>PT1: SISTEMAS CAÓTICOS.</a:t>
            </a:r>
          </a:p>
          <a:p>
            <a:r>
              <a:rPr lang="es-ES" sz="5400" b="1" spc="10">
                <a:solidFill>
                  <a:srgbClr val="484D50"/>
                </a:solidFill>
                <a:latin typeface="Lato"/>
                <a:cs typeface="Arial"/>
              </a:rPr>
              <a:t>          EL OSCILADOR DE RÖSSLER</a:t>
            </a:r>
            <a:endParaRPr lang="es-ES" sz="5400" b="1" spc="10">
              <a:solidFill>
                <a:srgbClr val="484D50"/>
              </a:solidFill>
              <a:latin typeface="Lato" panose="020F0502020204030203" pitchFamily="34" charset="0"/>
              <a:cs typeface="Arial"/>
            </a:endParaRPr>
          </a:p>
        </p:txBody>
      </p:sp>
      <p:sp>
        <p:nvSpPr>
          <p:cNvPr id="3" name="object 3"/>
          <p:cNvSpPr/>
          <p:nvPr/>
        </p:nvSpPr>
        <p:spPr>
          <a:xfrm>
            <a:off x="984152" y="486029"/>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37" name="Rectángulo: una sola esquina cortada 36">
            <a:extLst>
              <a:ext uri="{FF2B5EF4-FFF2-40B4-BE49-F238E27FC236}">
                <a16:creationId xmlns:a16="http://schemas.microsoft.com/office/drawing/2014/main" id="{5B8A35A1-6789-4AAE-A1E3-C0C9DC77204A}"/>
              </a:ext>
            </a:extLst>
          </p:cNvPr>
          <p:cNvSpPr/>
          <p:nvPr/>
        </p:nvSpPr>
        <p:spPr>
          <a:xfrm>
            <a:off x="702748" y="2552193"/>
            <a:ext cx="4388340" cy="3792371"/>
          </a:xfrm>
          <a:prstGeom prst="snip1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000" b="1">
                <a:solidFill>
                  <a:srgbClr val="3D3D3D"/>
                </a:solidFill>
                <a:latin typeface="Lato"/>
                <a:ea typeface="+mn-lt"/>
                <a:cs typeface="+mn-lt"/>
              </a:rPr>
              <a:t>¿QUÉ ES UN SISTEMA CAÓTICO?</a:t>
            </a:r>
            <a:endParaRPr lang="es-ES" sz="1600">
              <a:solidFill>
                <a:srgbClr val="3D3D3D"/>
              </a:solidFill>
              <a:cs typeface="Calibri"/>
            </a:endParaRPr>
          </a:p>
          <a:p>
            <a:endParaRPr lang="es-ES" sz="2000" b="1">
              <a:solidFill>
                <a:srgbClr val="3D3D3D"/>
              </a:solidFill>
              <a:latin typeface="Lato"/>
              <a:ea typeface="+mn-lt"/>
              <a:cs typeface="+mn-lt"/>
            </a:endParaRPr>
          </a:p>
          <a:p>
            <a:pPr marL="285750" indent="-285750">
              <a:buFont typeface="Arial"/>
              <a:buChar char="•"/>
            </a:pPr>
            <a:r>
              <a:rPr lang="es-ES" sz="2000" b="1">
                <a:solidFill>
                  <a:srgbClr val="3D3D3D"/>
                </a:solidFill>
                <a:latin typeface="Lato"/>
                <a:ea typeface="+mn-lt"/>
                <a:cs typeface="+mn-lt"/>
              </a:rPr>
              <a:t>SISTEMA DINÁMICO: Evoluciona con el tiempo.</a:t>
            </a:r>
            <a:endParaRPr lang="en-US" sz="2000" b="1">
              <a:solidFill>
                <a:srgbClr val="3D3D3D"/>
              </a:solidFill>
              <a:latin typeface="Lato"/>
              <a:ea typeface="+mn-lt"/>
              <a:cs typeface="+mn-lt"/>
            </a:endParaRPr>
          </a:p>
          <a:p>
            <a:pPr marL="285750" indent="-285750">
              <a:buFont typeface="Arial"/>
              <a:buChar char="•"/>
            </a:pPr>
            <a:r>
              <a:rPr lang="es-ES" sz="2000" b="1">
                <a:solidFill>
                  <a:srgbClr val="3D3D3D"/>
                </a:solidFill>
                <a:latin typeface="Lato"/>
                <a:ea typeface="+mn-lt"/>
                <a:cs typeface="+mn-lt"/>
              </a:rPr>
              <a:t>DETERMINISTA: No aleatorio.</a:t>
            </a:r>
            <a:endParaRPr lang="en-US" sz="2000" b="1">
              <a:solidFill>
                <a:srgbClr val="3D3D3D"/>
              </a:solidFill>
              <a:latin typeface="Lato"/>
              <a:ea typeface="+mn-lt"/>
              <a:cs typeface="+mn-lt"/>
            </a:endParaRPr>
          </a:p>
          <a:p>
            <a:pPr marL="285750" indent="-285750">
              <a:buFont typeface="Arial"/>
              <a:buChar char="•"/>
            </a:pPr>
            <a:r>
              <a:rPr lang="es-ES" sz="2000" b="1">
                <a:solidFill>
                  <a:srgbClr val="3D3D3D"/>
                </a:solidFill>
                <a:latin typeface="Lato"/>
                <a:ea typeface="+mn-lt"/>
                <a:cs typeface="+mn-lt"/>
              </a:rPr>
              <a:t>IMPREDECIBLE: Fuertemente sensible a variaciones en las condiciones iniciales y en  los parámetros.</a:t>
            </a:r>
            <a:endParaRPr lang="es-ES" sz="2000" b="1">
              <a:solidFill>
                <a:srgbClr val="3D3D3D"/>
              </a:solidFill>
              <a:latin typeface="Lato"/>
              <a:cs typeface="Calibri"/>
            </a:endParaRPr>
          </a:p>
        </p:txBody>
      </p:sp>
      <p:sp>
        <p:nvSpPr>
          <p:cNvPr id="38" name="Rectángulo: una sola esquina cortada 37">
            <a:extLst>
              <a:ext uri="{FF2B5EF4-FFF2-40B4-BE49-F238E27FC236}">
                <a16:creationId xmlns:a16="http://schemas.microsoft.com/office/drawing/2014/main" id="{871405DA-EA53-48F8-9339-F002FA20B3B9}"/>
              </a:ext>
            </a:extLst>
          </p:cNvPr>
          <p:cNvSpPr/>
          <p:nvPr/>
        </p:nvSpPr>
        <p:spPr>
          <a:xfrm>
            <a:off x="4777421" y="2552184"/>
            <a:ext cx="4006047" cy="3792371"/>
          </a:xfrm>
          <a:prstGeom prst="snip1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s-ES" sz="2000">
                <a:solidFill>
                  <a:srgbClr val="3D3D3D"/>
                </a:solidFill>
                <a:latin typeface="Lato"/>
                <a:ea typeface="+mn-lt"/>
                <a:cs typeface="+mn-lt"/>
              </a:rPr>
              <a:t>¿QUÉ LO DIFERENCIA DE UN PROCESO ESTOCÁSTICO?</a:t>
            </a:r>
            <a:endParaRPr lang="es-ES" sz="1600">
              <a:solidFill>
                <a:srgbClr val="3D3D3D"/>
              </a:solidFill>
              <a:cs typeface="Calibri"/>
            </a:endParaRPr>
          </a:p>
          <a:p>
            <a:endParaRPr lang="es-ES" sz="2000">
              <a:solidFill>
                <a:srgbClr val="3D3D3D"/>
              </a:solidFill>
              <a:latin typeface="Lato"/>
              <a:ea typeface="+mn-lt"/>
              <a:cs typeface="+mn-lt"/>
            </a:endParaRPr>
          </a:p>
          <a:p>
            <a:pPr marL="285750" indent="-285750">
              <a:buFont typeface="Arial"/>
              <a:buChar char="•"/>
            </a:pPr>
            <a:r>
              <a:rPr lang="es-ES" sz="2000">
                <a:solidFill>
                  <a:srgbClr val="3D3D3D"/>
                </a:solidFill>
                <a:latin typeface="Lato"/>
                <a:ea typeface="+mn-lt"/>
                <a:cs typeface="+mn-lt"/>
              </a:rPr>
              <a:t>Conocemos bien las ecuaciones que gobiernan la dinámica.</a:t>
            </a:r>
          </a:p>
          <a:p>
            <a:pPr marL="285750" indent="-285750">
              <a:buFont typeface="Arial"/>
              <a:buChar char="•"/>
            </a:pPr>
            <a:r>
              <a:rPr lang="es-ES" sz="2000">
                <a:solidFill>
                  <a:srgbClr val="3D3D3D"/>
                </a:solidFill>
                <a:latin typeface="Lato"/>
                <a:ea typeface="+mn-lt"/>
                <a:cs typeface="+mn-lt"/>
              </a:rPr>
              <a:t>No contiene variables aleatorias.</a:t>
            </a:r>
          </a:p>
          <a:p>
            <a:pPr marL="285750" indent="-285750">
              <a:buFont typeface="Arial"/>
              <a:buChar char="•"/>
            </a:pPr>
            <a:r>
              <a:rPr lang="es-ES" sz="2000">
                <a:solidFill>
                  <a:srgbClr val="3D3D3D"/>
                </a:solidFill>
                <a:latin typeface="Lato"/>
                <a:cs typeface="Calibri"/>
              </a:rPr>
              <a:t>Es reproducible.</a:t>
            </a:r>
          </a:p>
        </p:txBody>
      </p:sp>
      <p:pic>
        <p:nvPicPr>
          <p:cNvPr id="41" name="Imagen 41" descr="Imagen que contiene dibujo&#10;&#10;Descripción generada con confianza muy alta">
            <a:extLst>
              <a:ext uri="{FF2B5EF4-FFF2-40B4-BE49-F238E27FC236}">
                <a16:creationId xmlns:a16="http://schemas.microsoft.com/office/drawing/2014/main" id="{638CF973-DB7C-4F76-9232-7D0FF668FD58}"/>
              </a:ext>
            </a:extLst>
          </p:cNvPr>
          <p:cNvPicPr>
            <a:picLocks noChangeAspect="1"/>
          </p:cNvPicPr>
          <p:nvPr/>
        </p:nvPicPr>
        <p:blipFill>
          <a:blip r:embed="rId3"/>
          <a:stretch>
            <a:fillRect/>
          </a:stretch>
        </p:blipFill>
        <p:spPr>
          <a:xfrm>
            <a:off x="14116060" y="5212609"/>
            <a:ext cx="5307201" cy="4679974"/>
          </a:xfrm>
          <a:prstGeom prst="rect">
            <a:avLst/>
          </a:prstGeom>
        </p:spPr>
      </p:pic>
      <p:pic>
        <p:nvPicPr>
          <p:cNvPr id="39" name="Imagen 39">
            <a:extLst>
              <a:ext uri="{FF2B5EF4-FFF2-40B4-BE49-F238E27FC236}">
                <a16:creationId xmlns:a16="http://schemas.microsoft.com/office/drawing/2014/main" id="{06DFB78A-6A1B-4022-86B8-9BC59B4AF749}"/>
              </a:ext>
            </a:extLst>
          </p:cNvPr>
          <p:cNvPicPr>
            <a:picLocks noChangeAspect="1"/>
          </p:cNvPicPr>
          <p:nvPr/>
        </p:nvPicPr>
        <p:blipFill>
          <a:blip r:embed="rId4"/>
          <a:stretch>
            <a:fillRect/>
          </a:stretch>
        </p:blipFill>
        <p:spPr>
          <a:xfrm>
            <a:off x="14779887" y="3082559"/>
            <a:ext cx="3409906" cy="1699846"/>
          </a:xfrm>
          <a:prstGeom prst="rect">
            <a:avLst/>
          </a:prstGeom>
        </p:spPr>
      </p:pic>
      <p:pic>
        <p:nvPicPr>
          <p:cNvPr id="45" name="Imagen 45">
            <a:extLst>
              <a:ext uri="{FF2B5EF4-FFF2-40B4-BE49-F238E27FC236}">
                <a16:creationId xmlns:a16="http://schemas.microsoft.com/office/drawing/2014/main" id="{8A76DE44-C61A-4EB5-92D0-0DB8EC3B12A9}"/>
              </a:ext>
            </a:extLst>
          </p:cNvPr>
          <p:cNvPicPr>
            <a:picLocks noChangeAspect="1"/>
          </p:cNvPicPr>
          <p:nvPr/>
        </p:nvPicPr>
        <p:blipFill>
          <a:blip r:embed="rId5"/>
          <a:stretch>
            <a:fillRect/>
          </a:stretch>
        </p:blipFill>
        <p:spPr>
          <a:xfrm>
            <a:off x="9020806" y="6409176"/>
            <a:ext cx="5094818" cy="3548018"/>
          </a:xfrm>
          <a:prstGeom prst="rect">
            <a:avLst/>
          </a:prstGeom>
        </p:spPr>
      </p:pic>
      <p:pic>
        <p:nvPicPr>
          <p:cNvPr id="47" name="Imagen 47">
            <a:extLst>
              <a:ext uri="{FF2B5EF4-FFF2-40B4-BE49-F238E27FC236}">
                <a16:creationId xmlns:a16="http://schemas.microsoft.com/office/drawing/2014/main" id="{A5C6F061-9F63-4295-A4E1-0C4AC9442830}"/>
              </a:ext>
            </a:extLst>
          </p:cNvPr>
          <p:cNvPicPr>
            <a:picLocks noChangeAspect="1"/>
          </p:cNvPicPr>
          <p:nvPr/>
        </p:nvPicPr>
        <p:blipFill>
          <a:blip r:embed="rId6"/>
          <a:stretch>
            <a:fillRect/>
          </a:stretch>
        </p:blipFill>
        <p:spPr>
          <a:xfrm>
            <a:off x="9020806" y="2551598"/>
            <a:ext cx="5038182" cy="3823039"/>
          </a:xfrm>
          <a:prstGeom prst="rect">
            <a:avLst/>
          </a:prstGeom>
        </p:spPr>
      </p:pic>
      <p:pic>
        <p:nvPicPr>
          <p:cNvPr id="4" name="Gráfico 4">
            <a:extLst>
              <a:ext uri="{FF2B5EF4-FFF2-40B4-BE49-F238E27FC236}">
                <a16:creationId xmlns:a16="http://schemas.microsoft.com/office/drawing/2014/main" id="{ED25C7E6-160A-4376-AB10-FEDAB052E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29311" y="6526889"/>
            <a:ext cx="6169660" cy="4561226"/>
          </a:xfrm>
          <a:prstGeom prst="rect">
            <a:avLst/>
          </a:prstGeom>
        </p:spPr>
      </p:pic>
      <p:sp>
        <p:nvSpPr>
          <p:cNvPr id="6" name="Rectángulo 5">
            <a:extLst>
              <a:ext uri="{FF2B5EF4-FFF2-40B4-BE49-F238E27FC236}">
                <a16:creationId xmlns:a16="http://schemas.microsoft.com/office/drawing/2014/main" id="{75949EF5-4196-4BA9-9FE6-7B63C07CE467}"/>
              </a:ext>
            </a:extLst>
          </p:cNvPr>
          <p:cNvSpPr/>
          <p:nvPr/>
        </p:nvSpPr>
        <p:spPr>
          <a:xfrm>
            <a:off x="2237127" y="6533420"/>
            <a:ext cx="5832550" cy="4471693"/>
          </a:xfrm>
          <a:prstGeom prst="rect">
            <a:avLst/>
          </a:prstGeom>
          <a:noFill/>
          <a:ln>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Globo: línea doblada 7">
            <a:extLst>
              <a:ext uri="{FF2B5EF4-FFF2-40B4-BE49-F238E27FC236}">
                <a16:creationId xmlns:a16="http://schemas.microsoft.com/office/drawing/2014/main" id="{4F7E7868-7A3B-4BAB-B462-034B8BB58209}"/>
              </a:ext>
            </a:extLst>
          </p:cNvPr>
          <p:cNvSpPr/>
          <p:nvPr/>
        </p:nvSpPr>
        <p:spPr>
          <a:xfrm>
            <a:off x="13868800" y="800131"/>
            <a:ext cx="3057398" cy="1584744"/>
          </a:xfrm>
          <a:prstGeom prst="borderCallout2">
            <a:avLst/>
          </a:prstGeom>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atin typeface="Lato"/>
                <a:cs typeface="Calibri"/>
              </a:rPr>
              <a:t>Series temporales de un mismo oscilador con condiciones iniciales cercanas pero distintas</a:t>
            </a:r>
            <a:endParaRPr lang="es-ES">
              <a:latin typeface="Lato"/>
            </a:endParaRPr>
          </a:p>
        </p:txBody>
      </p:sp>
      <p:sp>
        <p:nvSpPr>
          <p:cNvPr id="9" name="Rectángulo: esquinas redondeadas 8">
            <a:extLst>
              <a:ext uri="{FF2B5EF4-FFF2-40B4-BE49-F238E27FC236}">
                <a16:creationId xmlns:a16="http://schemas.microsoft.com/office/drawing/2014/main" id="{62840DD8-E8BA-4041-8E2C-F4F7BC272D0E}"/>
              </a:ext>
            </a:extLst>
          </p:cNvPr>
          <p:cNvSpPr/>
          <p:nvPr/>
        </p:nvSpPr>
        <p:spPr>
          <a:xfrm rot="16200000">
            <a:off x="-577730" y="8317386"/>
            <a:ext cx="4473292" cy="919400"/>
          </a:xfrm>
          <a:prstGeom prst="roundRect">
            <a:avLst/>
          </a:prstGeom>
          <a:solidFill>
            <a:srgbClr val="3D3D3D"/>
          </a:solidFill>
          <a:ln>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latin typeface="Lato"/>
                <a:cs typeface="Calibri"/>
              </a:rPr>
              <a:t>Ejemplo de proceso estocástico:</a:t>
            </a:r>
          </a:p>
          <a:p>
            <a:pPr algn="ctr"/>
            <a:r>
              <a:rPr lang="es-ES" b="1">
                <a:latin typeface="Lato"/>
                <a:cs typeface="Calibri"/>
              </a:rPr>
              <a:t>Ruido gaussiano</a:t>
            </a:r>
          </a:p>
        </p:txBody>
      </p:sp>
    </p:spTree>
    <p:extLst>
      <p:ext uri="{BB962C8B-B14F-4D97-AF65-F5344CB8AC3E}">
        <p14:creationId xmlns:p14="http://schemas.microsoft.com/office/powerpoint/2010/main" val="2241164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1036056"/>
            <a:ext cx="15585420" cy="830997"/>
          </a:xfrm>
          <a:prstGeom prst="rect">
            <a:avLst/>
          </a:prstGeom>
        </p:spPr>
        <p:txBody>
          <a:bodyPr vert="horz" wrap="none" lIns="0" tIns="0" rIns="0" bIns="0" rtlCol="0" anchor="t">
            <a:spAutoFit/>
          </a:bodyPr>
          <a:lstStyle/>
          <a:p>
            <a:r>
              <a:rPr lang="es-ES" sz="5400" b="1" spc="10">
                <a:solidFill>
                  <a:srgbClr val="484D50"/>
                </a:solidFill>
                <a:latin typeface="Lato"/>
                <a:cs typeface="Arial"/>
              </a:rPr>
              <a:t>PT1: CAOS VS ALGORITMOS CONVENCIONALES</a:t>
            </a:r>
            <a:endParaRPr lang="es-ES" sz="5400" b="1" spc="10">
              <a:solidFill>
                <a:srgbClr val="484D50"/>
              </a:solidFill>
              <a:latin typeface="Lato" panose="020F0502020204030203" pitchFamily="34" charset="0"/>
              <a:cs typeface="Arial"/>
            </a:endParaRPr>
          </a:p>
        </p:txBody>
      </p:sp>
      <p:sp>
        <p:nvSpPr>
          <p:cNvPr id="3" name="object 3"/>
          <p:cNvSpPr/>
          <p:nvPr/>
        </p:nvSpPr>
        <p:spPr>
          <a:xfrm>
            <a:off x="955835" y="1037978"/>
            <a:ext cx="76200" cy="953875"/>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graphicFrame>
        <p:nvGraphicFramePr>
          <p:cNvPr id="9" name="Tabla 9">
            <a:extLst>
              <a:ext uri="{FF2B5EF4-FFF2-40B4-BE49-F238E27FC236}">
                <a16:creationId xmlns:a16="http://schemas.microsoft.com/office/drawing/2014/main" id="{D9127737-1531-458E-B9EB-71DDDA3D9F20}"/>
              </a:ext>
            </a:extLst>
          </p:cNvPr>
          <p:cNvGraphicFramePr>
            <a:graphicFrameLocks noGrp="1"/>
          </p:cNvGraphicFramePr>
          <p:nvPr>
            <p:extLst>
              <p:ext uri="{D42A27DB-BD31-4B8C-83A1-F6EECF244321}">
                <p14:modId xmlns:p14="http://schemas.microsoft.com/office/powerpoint/2010/main" val="3076478682"/>
              </p:ext>
            </p:extLst>
          </p:nvPr>
        </p:nvGraphicFramePr>
        <p:xfrm>
          <a:off x="1855213" y="3452396"/>
          <a:ext cx="15549664" cy="2743200"/>
        </p:xfrm>
        <a:graphic>
          <a:graphicData uri="http://schemas.openxmlformats.org/drawingml/2006/table">
            <a:tbl>
              <a:tblPr firstRow="1" bandRow="1">
                <a:tableStyleId>{638B1855-1B75-4FBE-930C-398BA8C253C6}</a:tableStyleId>
              </a:tblPr>
              <a:tblGrid>
                <a:gridCol w="7865239">
                  <a:extLst>
                    <a:ext uri="{9D8B030D-6E8A-4147-A177-3AD203B41FA5}">
                      <a16:colId xmlns:a16="http://schemas.microsoft.com/office/drawing/2014/main" val="3016433362"/>
                    </a:ext>
                  </a:extLst>
                </a:gridCol>
                <a:gridCol w="7684425">
                  <a:extLst>
                    <a:ext uri="{9D8B030D-6E8A-4147-A177-3AD203B41FA5}">
                      <a16:colId xmlns:a16="http://schemas.microsoft.com/office/drawing/2014/main" val="3861466254"/>
                    </a:ext>
                  </a:extLst>
                </a:gridCol>
              </a:tblGrid>
              <a:tr h="370840">
                <a:tc>
                  <a:txBody>
                    <a:bodyPr/>
                    <a:lstStyle/>
                    <a:p>
                      <a:pPr algn="l"/>
                      <a:r>
                        <a:rPr lang="es-ES" sz="2400">
                          <a:latin typeface="Lato"/>
                        </a:rPr>
                        <a:t>SISTEMAS CAÓTICOS</a:t>
                      </a:r>
                    </a:p>
                  </a:txBody>
                  <a:tcPr/>
                </a:tc>
                <a:tc>
                  <a:txBody>
                    <a:bodyPr/>
                    <a:lstStyle/>
                    <a:p>
                      <a:pPr algn="l"/>
                      <a:r>
                        <a:rPr lang="es-ES" sz="2400">
                          <a:latin typeface="Lato"/>
                        </a:rPr>
                        <a:t>ALGORITMOS CONVENCIONALES</a:t>
                      </a:r>
                    </a:p>
                  </a:txBody>
                  <a:tcPr/>
                </a:tc>
                <a:extLst>
                  <a:ext uri="{0D108BD9-81ED-4DB2-BD59-A6C34878D82A}">
                    <a16:rowId xmlns:a16="http://schemas.microsoft.com/office/drawing/2014/main" val="1714141543"/>
                  </a:ext>
                </a:extLst>
              </a:tr>
              <a:tr h="370840">
                <a:tc>
                  <a:txBody>
                    <a:bodyPr/>
                    <a:lstStyle/>
                    <a:p>
                      <a:r>
                        <a:rPr lang="es-ES" sz="2400">
                          <a:solidFill>
                            <a:srgbClr val="3D3D3D"/>
                          </a:solidFill>
                          <a:latin typeface="Lato"/>
                        </a:rPr>
                        <a:t>Ergodicidad</a:t>
                      </a:r>
                    </a:p>
                  </a:txBody>
                  <a:tcPr/>
                </a:tc>
                <a:tc>
                  <a:txBody>
                    <a:bodyPr/>
                    <a:lstStyle/>
                    <a:p>
                      <a:r>
                        <a:rPr lang="es-ES" sz="2400">
                          <a:solidFill>
                            <a:srgbClr val="3D3D3D"/>
                          </a:solidFill>
                          <a:latin typeface="Lato"/>
                        </a:rPr>
                        <a:t>Confusión</a:t>
                      </a:r>
                    </a:p>
                  </a:txBody>
                  <a:tcPr/>
                </a:tc>
                <a:extLst>
                  <a:ext uri="{0D108BD9-81ED-4DB2-BD59-A6C34878D82A}">
                    <a16:rowId xmlns:a16="http://schemas.microsoft.com/office/drawing/2014/main" val="3521007067"/>
                  </a:ext>
                </a:extLst>
              </a:tr>
              <a:tr h="370840">
                <a:tc>
                  <a:txBody>
                    <a:bodyPr/>
                    <a:lstStyle/>
                    <a:p>
                      <a:r>
                        <a:rPr lang="es-ES" sz="2400">
                          <a:solidFill>
                            <a:srgbClr val="3D3D3D"/>
                          </a:solidFill>
                          <a:latin typeface="Lato"/>
                        </a:rPr>
                        <a:t>Sensibilidad a condiciones iniciales/parámetros</a:t>
                      </a:r>
                    </a:p>
                  </a:txBody>
                  <a:tcPr/>
                </a:tc>
                <a:tc>
                  <a:txBody>
                    <a:bodyPr/>
                    <a:lstStyle/>
                    <a:p>
                      <a:r>
                        <a:rPr lang="es-ES" sz="2400">
                          <a:solidFill>
                            <a:srgbClr val="3D3D3D"/>
                          </a:solidFill>
                          <a:latin typeface="Lato"/>
                        </a:rPr>
                        <a:t>Difusión</a:t>
                      </a:r>
                    </a:p>
                  </a:txBody>
                  <a:tcPr/>
                </a:tc>
                <a:extLst>
                  <a:ext uri="{0D108BD9-81ED-4DB2-BD59-A6C34878D82A}">
                    <a16:rowId xmlns:a16="http://schemas.microsoft.com/office/drawing/2014/main" val="3993770690"/>
                  </a:ext>
                </a:extLst>
              </a:tr>
              <a:tr h="370840">
                <a:tc>
                  <a:txBody>
                    <a:bodyPr/>
                    <a:lstStyle/>
                    <a:p>
                      <a:r>
                        <a:rPr lang="es-ES" sz="2400">
                          <a:solidFill>
                            <a:srgbClr val="3D3D3D"/>
                          </a:solidFill>
                          <a:latin typeface="Lato"/>
                        </a:rPr>
                        <a:t>Conjunto de los números reales</a:t>
                      </a:r>
                    </a:p>
                  </a:txBody>
                  <a:tcPr/>
                </a:tc>
                <a:tc>
                  <a:txBody>
                    <a:bodyPr/>
                    <a:lstStyle/>
                    <a:p>
                      <a:r>
                        <a:rPr lang="es-ES" sz="2400">
                          <a:solidFill>
                            <a:srgbClr val="3D3D3D"/>
                          </a:solidFill>
                          <a:latin typeface="Lato"/>
                        </a:rPr>
                        <a:t>Conjunto de números enteros</a:t>
                      </a:r>
                    </a:p>
                  </a:txBody>
                  <a:tcPr/>
                </a:tc>
                <a:extLst>
                  <a:ext uri="{0D108BD9-81ED-4DB2-BD59-A6C34878D82A}">
                    <a16:rowId xmlns:a16="http://schemas.microsoft.com/office/drawing/2014/main" val="2848245719"/>
                  </a:ext>
                </a:extLst>
              </a:tr>
              <a:tr h="370840">
                <a:tc>
                  <a:txBody>
                    <a:bodyPr/>
                    <a:lstStyle/>
                    <a:p>
                      <a:r>
                        <a:rPr lang="es-ES" sz="2400">
                          <a:solidFill>
                            <a:srgbClr val="3D3D3D"/>
                          </a:solidFill>
                          <a:latin typeface="Lato"/>
                        </a:rPr>
                        <a:t>Dinámica determinista</a:t>
                      </a:r>
                    </a:p>
                  </a:txBody>
                  <a:tcPr/>
                </a:tc>
                <a:tc>
                  <a:txBody>
                    <a:bodyPr/>
                    <a:lstStyle/>
                    <a:p>
                      <a:r>
                        <a:rPr lang="es-ES" sz="2400">
                          <a:solidFill>
                            <a:srgbClr val="3D3D3D"/>
                          </a:solidFill>
                          <a:latin typeface="Lato"/>
                        </a:rPr>
                        <a:t>Pseudo aleatoriedad determinista</a:t>
                      </a:r>
                    </a:p>
                  </a:txBody>
                  <a:tcPr/>
                </a:tc>
                <a:extLst>
                  <a:ext uri="{0D108BD9-81ED-4DB2-BD59-A6C34878D82A}">
                    <a16:rowId xmlns:a16="http://schemas.microsoft.com/office/drawing/2014/main" val="1314129567"/>
                  </a:ext>
                </a:extLst>
              </a:tr>
              <a:tr h="370840">
                <a:tc>
                  <a:txBody>
                    <a:bodyPr/>
                    <a:lstStyle/>
                    <a:p>
                      <a:r>
                        <a:rPr lang="es-ES" sz="2400">
                          <a:solidFill>
                            <a:srgbClr val="3D3D3D"/>
                          </a:solidFill>
                          <a:latin typeface="Lato"/>
                        </a:rPr>
                        <a:t>Complejidad estructural</a:t>
                      </a:r>
                    </a:p>
                  </a:txBody>
                  <a:tcPr/>
                </a:tc>
                <a:tc>
                  <a:txBody>
                    <a:bodyPr/>
                    <a:lstStyle/>
                    <a:p>
                      <a:r>
                        <a:rPr lang="es-ES" sz="2400">
                          <a:solidFill>
                            <a:srgbClr val="3D3D3D"/>
                          </a:solidFill>
                          <a:latin typeface="Lato"/>
                        </a:rPr>
                        <a:t>Algoritmo complejo</a:t>
                      </a:r>
                    </a:p>
                  </a:txBody>
                  <a:tcPr/>
                </a:tc>
                <a:extLst>
                  <a:ext uri="{0D108BD9-81ED-4DB2-BD59-A6C34878D82A}">
                    <a16:rowId xmlns:a16="http://schemas.microsoft.com/office/drawing/2014/main" val="1521137587"/>
                  </a:ext>
                </a:extLst>
              </a:tr>
            </a:tbl>
          </a:graphicData>
        </a:graphic>
      </p:graphicFrame>
      <p:sp>
        <p:nvSpPr>
          <p:cNvPr id="4" name="CuadroTexto 3">
            <a:extLst>
              <a:ext uri="{FF2B5EF4-FFF2-40B4-BE49-F238E27FC236}">
                <a16:creationId xmlns:a16="http://schemas.microsoft.com/office/drawing/2014/main" id="{8A338CEA-46B5-4F9A-B937-524C7B4EBEE3}"/>
              </a:ext>
            </a:extLst>
          </p:cNvPr>
          <p:cNvSpPr txBox="1"/>
          <p:nvPr/>
        </p:nvSpPr>
        <p:spPr>
          <a:xfrm>
            <a:off x="1802161" y="2829815"/>
            <a:ext cx="1558535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800" dirty="0">
                <a:solidFill>
                  <a:srgbClr val="3D3D3D"/>
                </a:solidFill>
                <a:latin typeface="Lato"/>
              </a:rPr>
              <a:t>Relación entre propiedades del caos y algoritmos </a:t>
            </a:r>
            <a:r>
              <a:rPr lang="es-ES" sz="2800">
                <a:solidFill>
                  <a:srgbClr val="3D3D3D"/>
                </a:solidFill>
                <a:latin typeface="Lato"/>
              </a:rPr>
              <a:t>criptográficos convencionales:</a:t>
            </a:r>
            <a:endParaRPr lang="es-ES" sz="2800" dirty="0">
              <a:solidFill>
                <a:srgbClr val="3D3D3D"/>
              </a:solidFill>
              <a:latin typeface="Lato"/>
            </a:endParaRPr>
          </a:p>
        </p:txBody>
      </p:sp>
      <p:sp>
        <p:nvSpPr>
          <p:cNvPr id="5" name="Diagrama de flujo: proceso alternativo 4">
            <a:extLst>
              <a:ext uri="{FF2B5EF4-FFF2-40B4-BE49-F238E27FC236}">
                <a16:creationId xmlns:a16="http://schemas.microsoft.com/office/drawing/2014/main" id="{2BA88CB7-3455-4870-AC44-2A5D8A81F85B}"/>
              </a:ext>
            </a:extLst>
          </p:cNvPr>
          <p:cNvSpPr/>
          <p:nvPr/>
        </p:nvSpPr>
        <p:spPr>
          <a:xfrm>
            <a:off x="2974344" y="6912039"/>
            <a:ext cx="13520852" cy="2858475"/>
          </a:xfrm>
          <a:prstGeom prst="flowChartAlternateProcess">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3600" b="1">
                <a:solidFill>
                  <a:schemeClr val="bg1"/>
                </a:solidFill>
                <a:cs typeface="Calibri"/>
              </a:rPr>
              <a:t>Ventajas frente a sistemas convencionales:</a:t>
            </a:r>
          </a:p>
          <a:p>
            <a:pPr algn="ctr"/>
            <a:endParaRPr lang="es-ES" sz="3600" b="1" dirty="0">
              <a:solidFill>
                <a:schemeClr val="bg1">
                  <a:lumMod val="95000"/>
                </a:schemeClr>
              </a:solidFill>
              <a:cs typeface="Calibri"/>
            </a:endParaRPr>
          </a:p>
          <a:p>
            <a:pPr algn="ctr"/>
            <a:endParaRPr lang="es-ES" sz="3600" b="1" dirty="0">
              <a:solidFill>
                <a:srgbClr val="3D3D3D"/>
              </a:solidFill>
              <a:cs typeface="Calibri"/>
            </a:endParaRPr>
          </a:p>
          <a:p>
            <a:pPr algn="ctr"/>
            <a:endParaRPr lang="es-ES" sz="3600" b="1" dirty="0">
              <a:solidFill>
                <a:srgbClr val="3D3D3D"/>
              </a:solidFill>
              <a:cs typeface="Calibri"/>
            </a:endParaRPr>
          </a:p>
        </p:txBody>
      </p:sp>
      <p:sp>
        <p:nvSpPr>
          <p:cNvPr id="6" name="CuadroTexto 5">
            <a:extLst>
              <a:ext uri="{FF2B5EF4-FFF2-40B4-BE49-F238E27FC236}">
                <a16:creationId xmlns:a16="http://schemas.microsoft.com/office/drawing/2014/main" id="{5F7647B5-61F9-4DA4-85EA-5B534B0AB9C6}"/>
              </a:ext>
            </a:extLst>
          </p:cNvPr>
          <p:cNvSpPr txBox="1"/>
          <p:nvPr/>
        </p:nvSpPr>
        <p:spPr>
          <a:xfrm>
            <a:off x="4619908" y="7879444"/>
            <a:ext cx="43573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s-ES" sz="2800">
                <a:solidFill>
                  <a:srgbClr val="3D3D3D"/>
                </a:solidFill>
              </a:rPr>
              <a:t>Variedad de funciones.</a:t>
            </a:r>
            <a:endParaRPr lang="es-ES" sz="2800">
              <a:solidFill>
                <a:srgbClr val="3D3D3D"/>
              </a:solidFill>
              <a:cs typeface="Calibri"/>
            </a:endParaRPr>
          </a:p>
          <a:p>
            <a:pPr marL="285750" indent="-285750">
              <a:buFont typeface="Arial" panose="020B0604020202020204" pitchFamily="34" charset="0"/>
              <a:buChar char="•"/>
            </a:pPr>
            <a:r>
              <a:rPr lang="es-ES" sz="2800">
                <a:solidFill>
                  <a:srgbClr val="3D3D3D"/>
                </a:solidFill>
              </a:rPr>
              <a:t>Variedad de parámetros.</a:t>
            </a:r>
            <a:endParaRPr lang="es-ES" sz="2800">
              <a:solidFill>
                <a:srgbClr val="3D3D3D"/>
              </a:solidFill>
              <a:cs typeface="Calibri"/>
            </a:endParaRPr>
          </a:p>
          <a:p>
            <a:pPr marL="285750" indent="-285750">
              <a:buFont typeface="Arial" panose="020B0604020202020204" pitchFamily="34" charset="0"/>
              <a:buChar char="•"/>
            </a:pPr>
            <a:r>
              <a:rPr lang="es-ES" sz="2800">
                <a:solidFill>
                  <a:srgbClr val="3D3D3D"/>
                </a:solidFill>
              </a:rPr>
              <a:t>Amplio espacio de claves.</a:t>
            </a:r>
            <a:endParaRPr lang="es-ES" sz="2800">
              <a:solidFill>
                <a:srgbClr val="3D3D3D"/>
              </a:solidFill>
              <a:cs typeface="Calibri"/>
            </a:endParaRPr>
          </a:p>
        </p:txBody>
      </p:sp>
      <p:sp>
        <p:nvSpPr>
          <p:cNvPr id="10" name="CuadroTexto 9">
            <a:extLst>
              <a:ext uri="{FF2B5EF4-FFF2-40B4-BE49-F238E27FC236}">
                <a16:creationId xmlns:a16="http://schemas.microsoft.com/office/drawing/2014/main" id="{DECA908F-EC2D-48B5-A0D2-E8FB8E7B5B64}"/>
              </a:ext>
            </a:extLst>
          </p:cNvPr>
          <p:cNvSpPr txBox="1"/>
          <p:nvPr/>
        </p:nvSpPr>
        <p:spPr>
          <a:xfrm>
            <a:off x="11141665" y="7879445"/>
            <a:ext cx="435731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s-ES" sz="2800">
                <a:solidFill>
                  <a:srgbClr val="3D3D3D"/>
                </a:solidFill>
                <a:cs typeface="Calibri"/>
              </a:rPr>
              <a:t>Alta difusión.</a:t>
            </a:r>
            <a:endParaRPr lang="es-ES" sz="2800"/>
          </a:p>
          <a:p>
            <a:pPr marL="285750" indent="-285750">
              <a:buFont typeface="Arial" panose="020B0604020202020204" pitchFamily="34" charset="0"/>
              <a:buChar char="•"/>
            </a:pPr>
            <a:r>
              <a:rPr lang="es-ES" sz="2800" dirty="0">
                <a:solidFill>
                  <a:srgbClr val="3D3D3D"/>
                </a:solidFill>
                <a:cs typeface="Calibri"/>
              </a:rPr>
              <a:t>Alta velocidad en cifrado </a:t>
            </a:r>
            <a:r>
              <a:rPr lang="es-ES" sz="2800">
                <a:solidFill>
                  <a:srgbClr val="3D3D3D"/>
                </a:solidFill>
                <a:cs typeface="Calibri"/>
              </a:rPr>
              <a:t>de flujo.</a:t>
            </a:r>
            <a:endParaRPr lang="es-ES" sz="2800" dirty="0">
              <a:solidFill>
                <a:srgbClr val="3D3D3D"/>
              </a:solidFill>
              <a:cs typeface="Calibri"/>
            </a:endParaRPr>
          </a:p>
        </p:txBody>
      </p:sp>
    </p:spTree>
    <p:extLst>
      <p:ext uri="{BB962C8B-B14F-4D97-AF65-F5344CB8AC3E}">
        <p14:creationId xmlns:p14="http://schemas.microsoft.com/office/powerpoint/2010/main" val="142569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 name="object 3"/>
          <p:cNvSpPr/>
          <p:nvPr/>
        </p:nvSpPr>
        <p:spPr>
          <a:xfrm>
            <a:off x="1" y="5904"/>
            <a:ext cx="20095236" cy="3535710"/>
          </a:xfrm>
          <a:prstGeom prst="rect">
            <a:avLst/>
          </a:prstGeom>
          <a:blipFill>
            <a:blip r:embed="rId2" cstate="print"/>
            <a:stretch>
              <a:fillRect/>
            </a:stretch>
          </a:blipFill>
        </p:spPr>
        <p:txBody>
          <a:bodyPr wrap="square" lIns="0" tIns="0" rIns="0" bIns="0" rtlCol="0"/>
          <a:lstStyle/>
          <a:p>
            <a:endParaRPr/>
          </a:p>
        </p:txBody>
      </p:sp>
      <p:sp>
        <p:nvSpPr>
          <p:cNvPr id="3" name="text 1"/>
          <p:cNvSpPr txBox="1"/>
          <p:nvPr/>
        </p:nvSpPr>
        <p:spPr>
          <a:xfrm>
            <a:off x="15345063" y="795179"/>
            <a:ext cx="4003725" cy="1000274"/>
          </a:xfrm>
          <a:prstGeom prst="rect">
            <a:avLst/>
          </a:prstGeom>
        </p:spPr>
        <p:txBody>
          <a:bodyPr vert="horz" wrap="none" lIns="0" tIns="0" rIns="0" bIns="0" rtlCol="0" anchor="t">
            <a:spAutoFit/>
          </a:bodyPr>
          <a:lstStyle/>
          <a:p>
            <a:r>
              <a:rPr lang="es-ES" sz="6500" b="1">
                <a:solidFill>
                  <a:srgbClr val="3D3D3D"/>
                </a:solidFill>
                <a:latin typeface="Lato"/>
                <a:cs typeface="Arial"/>
              </a:rPr>
              <a:t>UN POCO </a:t>
            </a:r>
            <a:endParaRPr lang="es-ES" sz="6500" b="1">
              <a:solidFill>
                <a:srgbClr val="3D3D3D"/>
              </a:solidFill>
              <a:latin typeface="Lato" panose="020F0502020204030203" pitchFamily="34" charset="0"/>
              <a:cs typeface="Arial"/>
            </a:endParaRPr>
          </a:p>
        </p:txBody>
      </p:sp>
      <p:sp>
        <p:nvSpPr>
          <p:cNvPr id="4" name="text 1"/>
          <p:cNvSpPr txBox="1"/>
          <p:nvPr/>
        </p:nvSpPr>
        <p:spPr>
          <a:xfrm>
            <a:off x="13989486" y="1725627"/>
            <a:ext cx="4266553" cy="1023229"/>
          </a:xfrm>
          <a:prstGeom prst="rect">
            <a:avLst/>
          </a:prstGeom>
        </p:spPr>
        <p:txBody>
          <a:bodyPr vert="horz" wrap="none" lIns="0" tIns="0" rIns="0" bIns="0" rtlCol="0">
            <a:spAutoFit/>
          </a:bodyPr>
          <a:lstStyle/>
          <a:p>
            <a:pPr marL="0">
              <a:lnSpc>
                <a:spcPct val="100000"/>
              </a:lnSpc>
            </a:pPr>
            <a:r>
              <a:rPr lang="es-ES" sz="6649" b="1" spc="10">
                <a:solidFill>
                  <a:srgbClr val="484D50"/>
                </a:solidFill>
                <a:latin typeface="Lato" panose="020F0502020204030203" pitchFamily="34" charset="0"/>
                <a:cs typeface="Arial"/>
              </a:rPr>
              <a:t>DE HISTORIA</a:t>
            </a:r>
            <a:endParaRPr sz="6600" b="1">
              <a:latin typeface="Lato" panose="020F0502020204030203" pitchFamily="34" charset="0"/>
              <a:cs typeface="Arial"/>
            </a:endParaRPr>
          </a:p>
        </p:txBody>
      </p:sp>
      <p:pic>
        <p:nvPicPr>
          <p:cNvPr id="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4816" y="9904303"/>
            <a:ext cx="3581190" cy="1417747"/>
          </a:xfrm>
          <a:prstGeom prst="rect">
            <a:avLst/>
          </a:prstGeom>
        </p:spPr>
      </p:pic>
      <p:sp>
        <p:nvSpPr>
          <p:cNvPr id="2" name="object 2"/>
          <p:cNvSpPr/>
          <p:nvPr/>
        </p:nvSpPr>
        <p:spPr>
          <a:xfrm>
            <a:off x="19376390" y="800100"/>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sp>
        <p:nvSpPr>
          <p:cNvPr id="38" name="CuadroTexto 37">
            <a:extLst>
              <a:ext uri="{FF2B5EF4-FFF2-40B4-BE49-F238E27FC236}">
                <a16:creationId xmlns:a16="http://schemas.microsoft.com/office/drawing/2014/main" id="{2E296714-F920-D24C-B53C-E0DD85EB8544}"/>
              </a:ext>
            </a:extLst>
          </p:cNvPr>
          <p:cNvSpPr txBox="1"/>
          <p:nvPr/>
        </p:nvSpPr>
        <p:spPr>
          <a:xfrm>
            <a:off x="1823244" y="3756025"/>
            <a:ext cx="13030200" cy="1938992"/>
          </a:xfrm>
          <a:prstGeom prst="rect">
            <a:avLst/>
          </a:prstGeom>
          <a:noFill/>
        </p:spPr>
        <p:txBody>
          <a:bodyPr wrap="square" rtlCol="0">
            <a:spAutoFit/>
          </a:bodyPr>
          <a:lstStyle/>
          <a:p>
            <a:pPr algn="just"/>
            <a:r>
              <a:rPr lang="es-ES" sz="2400">
                <a:latin typeface="Lato" panose="020F0502020204030203" pitchFamily="34" charset="77"/>
                <a:cs typeface="Calibri" panose="020F0502020204030204" pitchFamily="34" charset="0"/>
              </a:rPr>
              <a:t>El proyecto SmartHC nace en el año 2011. Nace como un proyecto dentro de otra empresa creando una nueva línea de negocio para dar servicios tecnológicos a las áreas de formación de las grandes empresas.</a:t>
            </a:r>
          </a:p>
          <a:p>
            <a:pPr algn="just"/>
            <a:endParaRPr lang="es-ES" sz="2400">
              <a:latin typeface="Lato" panose="020F0502020204030203" pitchFamily="34" charset="77"/>
              <a:cs typeface="Calibri" panose="020F0502020204030204" pitchFamily="34" charset="0"/>
            </a:endParaRPr>
          </a:p>
          <a:p>
            <a:pPr algn="just"/>
            <a:r>
              <a:rPr lang="es-ES" sz="2400">
                <a:latin typeface="Lato" panose="020F0502020204030203" pitchFamily="34" charset="77"/>
                <a:cs typeface="Calibri" panose="020F0502020204030204" pitchFamily="34" charset="0"/>
              </a:rPr>
              <a:t>En el año 2012 se realiza un spin-off del área de negocio y nace Smart Human Capital con una vocación de servicio hacia nuestros clientes.</a:t>
            </a:r>
          </a:p>
        </p:txBody>
      </p:sp>
      <p:pic>
        <p:nvPicPr>
          <p:cNvPr id="39" name="Imagen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12242" y="3603625"/>
            <a:ext cx="2184364" cy="2184364"/>
          </a:xfrm>
          <a:prstGeom prst="rect">
            <a:avLst/>
          </a:prstGeom>
        </p:spPr>
      </p:pic>
      <p:sp>
        <p:nvSpPr>
          <p:cNvPr id="40" name="CuadroTexto 39">
            <a:extLst>
              <a:ext uri="{FF2B5EF4-FFF2-40B4-BE49-F238E27FC236}">
                <a16:creationId xmlns:a16="http://schemas.microsoft.com/office/drawing/2014/main" id="{2E296714-F920-D24C-B53C-E0DD85EB8544}"/>
              </a:ext>
            </a:extLst>
          </p:cNvPr>
          <p:cNvSpPr txBox="1"/>
          <p:nvPr/>
        </p:nvSpPr>
        <p:spPr>
          <a:xfrm>
            <a:off x="6395244" y="6118225"/>
            <a:ext cx="12101362" cy="3046988"/>
          </a:xfrm>
          <a:prstGeom prst="rect">
            <a:avLst/>
          </a:prstGeom>
          <a:noFill/>
        </p:spPr>
        <p:txBody>
          <a:bodyPr wrap="square" rtlCol="0">
            <a:spAutoFit/>
          </a:bodyPr>
          <a:lstStyle/>
          <a:p>
            <a:pPr algn="just"/>
            <a:r>
              <a:rPr lang="es-ES" sz="2400">
                <a:latin typeface="Lato" panose="020F0502020204030203" pitchFamily="34" charset="77"/>
                <a:cs typeface="Calibri" panose="020F0502020204030204" pitchFamily="34" charset="0"/>
              </a:rPr>
              <a:t>En el año 2015, y después de unos comienzos complicados por la falta de inversión de las empresas en temas de formación, SmartHC se va reconvirtiendo hacia lo que nuestros clientes ya consolidados nos van demandando, la seguridad. En este año se hace un cambio de imagen corporativa y empieza a tomar forma el proyecto actual.</a:t>
            </a:r>
          </a:p>
          <a:p>
            <a:pPr algn="just"/>
            <a:endParaRPr lang="es-ES" sz="2400">
              <a:latin typeface="Lato" panose="020F0502020204030203" pitchFamily="34" charset="77"/>
              <a:cs typeface="Calibri" panose="020F0502020204030204" pitchFamily="34" charset="0"/>
            </a:endParaRPr>
          </a:p>
          <a:p>
            <a:pPr algn="just"/>
            <a:r>
              <a:rPr lang="es-ES" sz="2400">
                <a:latin typeface="Lato" panose="020F0502020204030203" pitchFamily="34" charset="77"/>
                <a:cs typeface="Calibri" panose="020F0502020204030204" pitchFamily="34" charset="0"/>
              </a:rPr>
              <a:t>En el año 2017, y después de 2 años apoyándonos en </a:t>
            </a:r>
            <a:r>
              <a:rPr lang="es-ES" sz="2400" err="1">
                <a:latin typeface="Lato" panose="020F0502020204030203" pitchFamily="34" charset="77"/>
                <a:cs typeface="Calibri" panose="020F0502020204030204" pitchFamily="34" charset="0"/>
              </a:rPr>
              <a:t>partners</a:t>
            </a:r>
            <a:r>
              <a:rPr lang="es-ES" sz="2400">
                <a:latin typeface="Lato" panose="020F0502020204030203" pitchFamily="34" charset="77"/>
                <a:cs typeface="Calibri" panose="020F0502020204030204" pitchFamily="34" charset="0"/>
              </a:rPr>
              <a:t> para dar solución a la demanda de clientes, SmartHC apuesta por montar un equipo propio integrando a gente de renombre en el equipo para poder montar un portfolio propio y diferenciarse en el mercado.</a:t>
            </a:r>
          </a:p>
        </p:txBody>
      </p:sp>
      <p:pic>
        <p:nvPicPr>
          <p:cNvPr id="41" name="Imagen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3244" y="5813425"/>
            <a:ext cx="3429000" cy="3429000"/>
          </a:xfrm>
          <a:prstGeom prst="rect">
            <a:avLst/>
          </a:prstGeom>
        </p:spPr>
      </p:pic>
      <p:sp>
        <p:nvSpPr>
          <p:cNvPr id="42" name="CuadroTexto 41">
            <a:extLst>
              <a:ext uri="{FF2B5EF4-FFF2-40B4-BE49-F238E27FC236}">
                <a16:creationId xmlns:a16="http://schemas.microsoft.com/office/drawing/2014/main" id="{2E296714-F920-D24C-B53C-E0DD85EB8544}"/>
              </a:ext>
            </a:extLst>
          </p:cNvPr>
          <p:cNvSpPr txBox="1"/>
          <p:nvPr/>
        </p:nvSpPr>
        <p:spPr>
          <a:xfrm>
            <a:off x="1828078" y="9588421"/>
            <a:ext cx="13516985" cy="830997"/>
          </a:xfrm>
          <a:prstGeom prst="rect">
            <a:avLst/>
          </a:prstGeom>
          <a:noFill/>
        </p:spPr>
        <p:txBody>
          <a:bodyPr wrap="square" rtlCol="0">
            <a:spAutoFit/>
          </a:bodyPr>
          <a:lstStyle/>
          <a:p>
            <a:pPr algn="just"/>
            <a:r>
              <a:rPr lang="es-ES" sz="2400" dirty="0">
                <a:latin typeface="Lato" panose="020F0502020204030203" pitchFamily="34" charset="77"/>
                <a:cs typeface="Calibri" panose="020F0502020204030204" pitchFamily="34" charset="0"/>
              </a:rPr>
              <a:t>En toda la aventura de la empresa siempre se ha apostado por el I+D como herramienta para diferenciarse de la competencia y dar servicio con desarrollos y tecnologías innovadoras e ir un paso por delante.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agen 6" descr="Imagen que contiene dibujo&#10;&#10;Descripción generada con confianza muy alta">
            <a:extLst>
              <a:ext uri="{FF2B5EF4-FFF2-40B4-BE49-F238E27FC236}">
                <a16:creationId xmlns:a16="http://schemas.microsoft.com/office/drawing/2014/main" id="{E39A01A2-F851-46B6-BB27-18DC2EAC2470}"/>
              </a:ext>
            </a:extLst>
          </p:cNvPr>
          <p:cNvPicPr>
            <a:picLocks noChangeAspect="1"/>
          </p:cNvPicPr>
          <p:nvPr/>
        </p:nvPicPr>
        <p:blipFill>
          <a:blip r:embed="rId2"/>
          <a:stretch>
            <a:fillRect/>
          </a:stretch>
        </p:blipFill>
        <p:spPr>
          <a:xfrm>
            <a:off x="12600500" y="5298951"/>
            <a:ext cx="5123135" cy="5216122"/>
          </a:xfrm>
          <a:prstGeom prst="rect">
            <a:avLst/>
          </a:prstGeom>
        </p:spPr>
      </p:pic>
      <p:pic>
        <p:nvPicPr>
          <p:cNvPr id="3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553896"/>
            <a:ext cx="14237231" cy="1661993"/>
          </a:xfrm>
          <a:prstGeom prst="rect">
            <a:avLst/>
          </a:prstGeom>
        </p:spPr>
        <p:txBody>
          <a:bodyPr vert="horz" wrap="none" lIns="0" tIns="0" rIns="0" bIns="0" rtlCol="0" anchor="t">
            <a:spAutoFit/>
          </a:bodyPr>
          <a:lstStyle/>
          <a:p>
            <a:r>
              <a:rPr lang="es-ES" sz="5400" b="1" spc="10" dirty="0">
                <a:solidFill>
                  <a:srgbClr val="484D50"/>
                </a:solidFill>
                <a:latin typeface="Lato"/>
                <a:cs typeface="Arial"/>
              </a:rPr>
              <a:t>PT1: SISTEMAS DE COMUNICACIÓN BASADOS EN</a:t>
            </a:r>
            <a:endParaRPr lang="es-ES" sz="5400" b="1" spc="10" dirty="0">
              <a:solidFill>
                <a:srgbClr val="484D50"/>
              </a:solidFill>
              <a:latin typeface="Lato" panose="020F0502020204030203" pitchFamily="34" charset="0"/>
              <a:cs typeface="Arial"/>
            </a:endParaRPr>
          </a:p>
          <a:p>
            <a:r>
              <a:rPr lang="es-ES" sz="5400" b="1" spc="10" dirty="0">
                <a:solidFill>
                  <a:srgbClr val="484D50"/>
                </a:solidFill>
                <a:latin typeface="Lato"/>
                <a:cs typeface="Arial"/>
              </a:rPr>
              <a:t>          SINCRONIZACIÓN DE SISTEMAS CAÓTICOS</a:t>
            </a:r>
            <a:endParaRPr lang="es-ES" sz="5400" b="1" spc="10" dirty="0">
              <a:solidFill>
                <a:srgbClr val="484D50"/>
              </a:solidFill>
              <a:latin typeface="Lato" panose="020F0502020204030203" pitchFamily="34" charset="0"/>
              <a:cs typeface="Arial"/>
            </a:endParaRPr>
          </a:p>
        </p:txBody>
      </p:sp>
      <p:sp>
        <p:nvSpPr>
          <p:cNvPr id="3" name="object 3"/>
          <p:cNvSpPr/>
          <p:nvPr/>
        </p:nvSpPr>
        <p:spPr>
          <a:xfrm>
            <a:off x="984152" y="486029"/>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37" name="Rectángulo: una sola esquina cortada 36">
            <a:extLst>
              <a:ext uri="{FF2B5EF4-FFF2-40B4-BE49-F238E27FC236}">
                <a16:creationId xmlns:a16="http://schemas.microsoft.com/office/drawing/2014/main" id="{5B8A35A1-6789-4AAE-A1E3-C0C9DC77204A}"/>
              </a:ext>
            </a:extLst>
          </p:cNvPr>
          <p:cNvSpPr/>
          <p:nvPr/>
        </p:nvSpPr>
        <p:spPr>
          <a:xfrm>
            <a:off x="1014085" y="2834673"/>
            <a:ext cx="4883903" cy="4103726"/>
          </a:xfrm>
          <a:prstGeom prst="snip1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400" b="1">
                <a:solidFill>
                  <a:srgbClr val="3D3D3D"/>
                </a:solidFill>
                <a:latin typeface="Lato"/>
                <a:ea typeface="+mn-lt"/>
                <a:cs typeface="+mn-lt"/>
              </a:rPr>
              <a:t>SINCRONIZACIÓN:</a:t>
            </a:r>
          </a:p>
          <a:p>
            <a:pPr algn="ctr"/>
            <a:endParaRPr lang="es-ES" sz="2400" b="1">
              <a:solidFill>
                <a:srgbClr val="3D3D3D"/>
              </a:solidFill>
              <a:latin typeface="Lato"/>
              <a:cs typeface="Calibri"/>
            </a:endParaRPr>
          </a:p>
          <a:p>
            <a:pPr algn="ctr"/>
            <a:r>
              <a:rPr lang="es-ES" sz="2400" b="1">
                <a:solidFill>
                  <a:srgbClr val="3D3D3D"/>
                </a:solidFill>
                <a:latin typeface="Lato"/>
                <a:cs typeface="Calibri"/>
              </a:rPr>
              <a:t>Dos o más sistemas ajustan sus ritmos debido a una interacción (acoplamiento) entre ellos independientemente de las condiciones iniciales de cada uno de ellos.</a:t>
            </a:r>
          </a:p>
        </p:txBody>
      </p:sp>
      <p:sp>
        <p:nvSpPr>
          <p:cNvPr id="38" name="Rectángulo: una sola esquina cortada 37">
            <a:extLst>
              <a:ext uri="{FF2B5EF4-FFF2-40B4-BE49-F238E27FC236}">
                <a16:creationId xmlns:a16="http://schemas.microsoft.com/office/drawing/2014/main" id="{871405DA-EA53-48F8-9339-F002FA20B3B9}"/>
              </a:ext>
            </a:extLst>
          </p:cNvPr>
          <p:cNvSpPr/>
          <p:nvPr/>
        </p:nvSpPr>
        <p:spPr>
          <a:xfrm>
            <a:off x="1012939" y="7489023"/>
            <a:ext cx="4898060" cy="2462030"/>
          </a:xfrm>
          <a:prstGeom prst="snip1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s-ES" sz="2400" b="1">
                <a:solidFill>
                  <a:srgbClr val="3D3D3D"/>
                </a:solidFill>
                <a:latin typeface="Lato"/>
                <a:ea typeface="+mn-lt"/>
                <a:cs typeface="+mn-lt"/>
              </a:rPr>
              <a:t>TIPOS DE SINCRONIZACIÓN:</a:t>
            </a:r>
            <a:endParaRPr lang="es-ES" sz="2000"/>
          </a:p>
          <a:p>
            <a:pPr algn="ctr"/>
            <a:endParaRPr lang="es-ES" sz="2400" b="1">
              <a:solidFill>
                <a:srgbClr val="3D3D3D"/>
              </a:solidFill>
              <a:latin typeface="Lato"/>
              <a:cs typeface="Calibri"/>
            </a:endParaRPr>
          </a:p>
          <a:p>
            <a:pPr marL="342900" indent="-342900">
              <a:buFont typeface="Arial"/>
              <a:buChar char="•"/>
            </a:pPr>
            <a:r>
              <a:rPr lang="es-ES" sz="2400" b="1">
                <a:solidFill>
                  <a:srgbClr val="3D3D3D"/>
                </a:solidFill>
                <a:latin typeface="Lato"/>
                <a:cs typeface="Calibri"/>
              </a:rPr>
              <a:t>Sincronización de fase.</a:t>
            </a:r>
          </a:p>
          <a:p>
            <a:pPr marL="342900" indent="-342900">
              <a:buFont typeface="Arial"/>
              <a:buChar char="•"/>
            </a:pPr>
            <a:r>
              <a:rPr lang="es-ES" sz="2400" b="1">
                <a:solidFill>
                  <a:srgbClr val="3D3D3D"/>
                </a:solidFill>
                <a:latin typeface="Lato"/>
                <a:cs typeface="Calibri"/>
              </a:rPr>
              <a:t>Sincronización completa.</a:t>
            </a:r>
          </a:p>
          <a:p>
            <a:pPr marL="342900" indent="-342900">
              <a:buFont typeface="Arial"/>
              <a:buChar char="•"/>
            </a:pPr>
            <a:r>
              <a:rPr lang="es-ES" sz="2400" b="1">
                <a:solidFill>
                  <a:srgbClr val="3D3D3D"/>
                </a:solidFill>
                <a:latin typeface="Lato"/>
                <a:cs typeface="Calibri"/>
              </a:rPr>
              <a:t>Sincronización generalizada.</a:t>
            </a:r>
          </a:p>
        </p:txBody>
      </p:sp>
      <p:pic>
        <p:nvPicPr>
          <p:cNvPr id="4" name="Imagen 4" descr="Imagen que contiene reloj&#10;&#10;Descripción generada con confianza muy alta">
            <a:extLst>
              <a:ext uri="{FF2B5EF4-FFF2-40B4-BE49-F238E27FC236}">
                <a16:creationId xmlns:a16="http://schemas.microsoft.com/office/drawing/2014/main" id="{D3CE2753-826D-4120-A8F0-D74ACA4347D6}"/>
              </a:ext>
            </a:extLst>
          </p:cNvPr>
          <p:cNvPicPr>
            <a:picLocks noChangeAspect="1"/>
          </p:cNvPicPr>
          <p:nvPr/>
        </p:nvPicPr>
        <p:blipFill>
          <a:blip r:embed="rId4"/>
          <a:stretch>
            <a:fillRect/>
          </a:stretch>
        </p:blipFill>
        <p:spPr>
          <a:xfrm>
            <a:off x="12218194" y="2321643"/>
            <a:ext cx="5887717" cy="2966218"/>
          </a:xfrm>
          <a:prstGeom prst="rect">
            <a:avLst/>
          </a:prstGeom>
        </p:spPr>
      </p:pic>
      <p:sp>
        <p:nvSpPr>
          <p:cNvPr id="8" name="CuadroTexto 7">
            <a:extLst>
              <a:ext uri="{FF2B5EF4-FFF2-40B4-BE49-F238E27FC236}">
                <a16:creationId xmlns:a16="http://schemas.microsoft.com/office/drawing/2014/main" id="{CADF8A83-A590-47D6-AC5E-2DD02C08E0C6}"/>
              </a:ext>
            </a:extLst>
          </p:cNvPr>
          <p:cNvSpPr txBox="1"/>
          <p:nvPr/>
        </p:nvSpPr>
        <p:spPr>
          <a:xfrm>
            <a:off x="6473038" y="3423888"/>
            <a:ext cx="599975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dirty="0">
                <a:solidFill>
                  <a:srgbClr val="3D3D3D"/>
                </a:solidFill>
                <a:latin typeface="Lato"/>
              </a:rPr>
              <a:t>CHAOS MASKING SENCILLO:</a:t>
            </a:r>
          </a:p>
          <a:p>
            <a:pPr algn="ctr"/>
            <a:endParaRPr lang="es-ES" sz="2400" b="1">
              <a:solidFill>
                <a:srgbClr val="3D3D3D"/>
              </a:solidFill>
              <a:latin typeface="Lato"/>
              <a:cs typeface="Calibri"/>
            </a:endParaRPr>
          </a:p>
          <a:p>
            <a:pPr marL="285750" indent="-285750">
              <a:buFont typeface="Arial"/>
              <a:buChar char="•"/>
            </a:pPr>
            <a:r>
              <a:rPr lang="es-ES" sz="2400" b="1">
                <a:solidFill>
                  <a:srgbClr val="3D3D3D"/>
                </a:solidFill>
                <a:latin typeface="Lato"/>
                <a:cs typeface="Calibri"/>
              </a:rPr>
              <a:t>Criptosistema simétrico.</a:t>
            </a:r>
          </a:p>
          <a:p>
            <a:pPr marL="285750" indent="-285750">
              <a:buFont typeface="Arial"/>
              <a:buChar char="•"/>
            </a:pPr>
            <a:r>
              <a:rPr lang="es-ES" sz="2400" b="1">
                <a:solidFill>
                  <a:srgbClr val="3D3D3D"/>
                </a:solidFill>
                <a:latin typeface="Lato"/>
                <a:cs typeface="Calibri"/>
              </a:rPr>
              <a:t>Basado en sincronización completa.</a:t>
            </a:r>
          </a:p>
          <a:p>
            <a:pPr marL="285750" indent="-285750">
              <a:buFont typeface="Arial"/>
              <a:buChar char="•"/>
            </a:pPr>
            <a:r>
              <a:rPr lang="es-ES" sz="2400" b="1">
                <a:solidFill>
                  <a:srgbClr val="3D3D3D"/>
                </a:solidFill>
                <a:latin typeface="Lato"/>
                <a:cs typeface="Calibri"/>
              </a:rPr>
              <a:t>Modulación en amplitud de la portadora caótica.</a:t>
            </a:r>
          </a:p>
          <a:p>
            <a:pPr marL="285750" indent="-285750">
              <a:buFont typeface="Arial"/>
              <a:buChar char="•"/>
            </a:pPr>
            <a:r>
              <a:rPr lang="es-ES" sz="2400" b="1" dirty="0">
                <a:solidFill>
                  <a:srgbClr val="3D3D3D"/>
                </a:solidFill>
                <a:latin typeface="Lato"/>
                <a:cs typeface="Calibri"/>
              </a:rPr>
              <a:t>Requiere un solo canal de transmisión.</a:t>
            </a:r>
          </a:p>
          <a:p>
            <a:pPr marL="285750" indent="-285750">
              <a:buFont typeface="Arial"/>
              <a:buChar char="•"/>
            </a:pPr>
            <a:r>
              <a:rPr lang="es-ES" sz="2400" b="1">
                <a:solidFill>
                  <a:srgbClr val="3D3D3D"/>
                </a:solidFill>
                <a:latin typeface="Lato"/>
                <a:cs typeface="Calibri"/>
              </a:rPr>
              <a:t>Clave secreta basada en parámetros.</a:t>
            </a:r>
          </a:p>
        </p:txBody>
      </p:sp>
      <p:sp>
        <p:nvSpPr>
          <p:cNvPr id="14" name="CuadroTexto 13">
            <a:extLst>
              <a:ext uri="{FF2B5EF4-FFF2-40B4-BE49-F238E27FC236}">
                <a16:creationId xmlns:a16="http://schemas.microsoft.com/office/drawing/2014/main" id="{814E4D1C-364C-4BC9-93E0-21C74153ABE4}"/>
              </a:ext>
            </a:extLst>
          </p:cNvPr>
          <p:cNvSpPr txBox="1"/>
          <p:nvPr/>
        </p:nvSpPr>
        <p:spPr>
          <a:xfrm>
            <a:off x="6470003" y="7341951"/>
            <a:ext cx="608470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u="sng" dirty="0">
                <a:solidFill>
                  <a:srgbClr val="3D3D3D"/>
                </a:solidFill>
                <a:latin typeface="Lato"/>
              </a:rPr>
              <a:t>Desventajas</a:t>
            </a:r>
            <a:r>
              <a:rPr lang="es-ES" sz="2400" dirty="0">
                <a:solidFill>
                  <a:srgbClr val="3D3D3D"/>
                </a:solidFill>
                <a:latin typeface="Lato"/>
              </a:rPr>
              <a:t>:</a:t>
            </a:r>
          </a:p>
          <a:p>
            <a:pPr algn="ctr"/>
            <a:endParaRPr lang="es-ES" sz="2400">
              <a:solidFill>
                <a:srgbClr val="3D3D3D"/>
              </a:solidFill>
              <a:latin typeface="Lato"/>
              <a:cs typeface="Calibri"/>
            </a:endParaRPr>
          </a:p>
          <a:p>
            <a:pPr marL="285750" indent="-285750">
              <a:buFont typeface="Arial"/>
              <a:buChar char="•"/>
            </a:pPr>
            <a:r>
              <a:rPr lang="es-ES" sz="2400" dirty="0">
                <a:solidFill>
                  <a:srgbClr val="3D3D3D"/>
                </a:solidFill>
                <a:latin typeface="Lato"/>
                <a:cs typeface="Calibri"/>
              </a:rPr>
              <a:t>Sensibilidad a errores de sincronización.</a:t>
            </a:r>
          </a:p>
          <a:p>
            <a:pPr marL="285750" indent="-285750">
              <a:buFont typeface="Arial"/>
              <a:buChar char="•"/>
            </a:pPr>
            <a:r>
              <a:rPr lang="es-ES" sz="2400">
                <a:solidFill>
                  <a:srgbClr val="3D3D3D"/>
                </a:solidFill>
                <a:latin typeface="Lato"/>
                <a:cs typeface="Calibri"/>
              </a:rPr>
              <a:t>Sensibilidad al ruido.</a:t>
            </a:r>
          </a:p>
          <a:p>
            <a:pPr marL="285750" indent="-285750">
              <a:buFont typeface="Arial"/>
              <a:buChar char="•"/>
            </a:pPr>
            <a:r>
              <a:rPr lang="es-ES" sz="2400">
                <a:solidFill>
                  <a:srgbClr val="3D3D3D"/>
                </a:solidFill>
                <a:latin typeface="Lato"/>
                <a:cs typeface="Calibri"/>
              </a:rPr>
              <a:t>Vulnerable a ataques de sincronización.</a:t>
            </a:r>
          </a:p>
          <a:p>
            <a:pPr marL="285750" indent="-285750">
              <a:buFont typeface="Arial"/>
              <a:buChar char="•"/>
            </a:pPr>
            <a:r>
              <a:rPr lang="es-ES" sz="2400">
                <a:solidFill>
                  <a:srgbClr val="3D3D3D"/>
                </a:solidFill>
                <a:latin typeface="Lato"/>
                <a:cs typeface="Calibri"/>
              </a:rPr>
              <a:t>Alta correlación entre iteraciones consecutivas.</a:t>
            </a:r>
            <a:endParaRPr lang="es-ES" sz="2400" dirty="0">
              <a:solidFill>
                <a:srgbClr val="3D3D3D"/>
              </a:solidFill>
              <a:latin typeface="Lato"/>
              <a:cs typeface="Calibri"/>
            </a:endParaRPr>
          </a:p>
        </p:txBody>
      </p:sp>
    </p:spTree>
    <p:extLst>
      <p:ext uri="{BB962C8B-B14F-4D97-AF65-F5344CB8AC3E}">
        <p14:creationId xmlns:p14="http://schemas.microsoft.com/office/powerpoint/2010/main" val="271887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118419" y="893367"/>
            <a:ext cx="18314950" cy="1846659"/>
          </a:xfrm>
          <a:prstGeom prst="rect">
            <a:avLst/>
          </a:prstGeom>
        </p:spPr>
        <p:txBody>
          <a:bodyPr vert="horz" wrap="none" lIns="0" tIns="0" rIns="0" bIns="0" rtlCol="0" anchor="t">
            <a:spAutoFit/>
          </a:bodyPr>
          <a:lstStyle/>
          <a:p>
            <a:r>
              <a:rPr lang="es-ES" sz="4000" b="1" spc="10" dirty="0">
                <a:solidFill>
                  <a:srgbClr val="3D3D3D"/>
                </a:solidFill>
                <a:latin typeface="Lato"/>
                <a:cs typeface="Arial"/>
              </a:rPr>
              <a:t>PT2: </a:t>
            </a:r>
            <a:r>
              <a:rPr lang="es-ES" sz="4000" b="1" spc="10" dirty="0">
                <a:solidFill>
                  <a:srgbClr val="3D3D3D"/>
                </a:solidFill>
                <a:ea typeface="+mn-lt"/>
                <a:cs typeface="+mn-lt"/>
              </a:rPr>
              <a:t>INFORME DE LOS REQUISITOS TÉCNICOS Y FUNCIONALES DE UN CRIPTOSISTEMA </a:t>
            </a:r>
          </a:p>
          <a:p>
            <a:r>
              <a:rPr lang="es-ES" sz="4000" b="1" spc="10" dirty="0">
                <a:solidFill>
                  <a:srgbClr val="3D3D3D"/>
                </a:solidFill>
                <a:ea typeface="+mn-lt"/>
                <a:cs typeface="+mn-lt"/>
              </a:rPr>
              <a:t>         CAÓTICO, REQUERIMIENTOS DEL USUARIO Y DEFINICIÓN DEL SISTEMA DE</a:t>
            </a:r>
            <a:endParaRPr lang="es-ES" sz="4000" b="1" dirty="0">
              <a:solidFill>
                <a:srgbClr val="3D3D3D"/>
              </a:solidFill>
              <a:cs typeface="Calibri"/>
            </a:endParaRPr>
          </a:p>
          <a:p>
            <a:r>
              <a:rPr lang="es-ES" sz="4000" b="1" spc="10" dirty="0">
                <a:solidFill>
                  <a:srgbClr val="3D3D3D"/>
                </a:solidFill>
                <a:ea typeface="+mn-lt"/>
                <a:cs typeface="+mn-lt"/>
              </a:rPr>
              <a:t>          COMUNICACIÓN</a:t>
            </a:r>
            <a:endParaRPr lang="es-ES" sz="4000" b="1" dirty="0">
              <a:solidFill>
                <a:srgbClr val="3D3D3D"/>
              </a:solidFill>
              <a:cs typeface="Calibri"/>
            </a:endParaRPr>
          </a:p>
        </p:txBody>
      </p:sp>
      <p:sp>
        <p:nvSpPr>
          <p:cNvPr id="3" name="object 3"/>
          <p:cNvSpPr/>
          <p:nvPr/>
        </p:nvSpPr>
        <p:spPr>
          <a:xfrm>
            <a:off x="743585" y="825500"/>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11" name="Rectángulo: esquinas redondeadas 10">
            <a:extLst>
              <a:ext uri="{FF2B5EF4-FFF2-40B4-BE49-F238E27FC236}">
                <a16:creationId xmlns:a16="http://schemas.microsoft.com/office/drawing/2014/main" id="{78CC780B-8D87-4817-A191-2A5220D72285}"/>
              </a:ext>
            </a:extLst>
          </p:cNvPr>
          <p:cNvSpPr/>
          <p:nvPr/>
        </p:nvSpPr>
        <p:spPr>
          <a:xfrm rot="-5400000">
            <a:off x="-260845" y="5918780"/>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OBJETIVOS</a:t>
            </a:r>
          </a:p>
        </p:txBody>
      </p:sp>
      <p:sp>
        <p:nvSpPr>
          <p:cNvPr id="13" name="Rectángulo: esquinas redondeadas 12">
            <a:extLst>
              <a:ext uri="{FF2B5EF4-FFF2-40B4-BE49-F238E27FC236}">
                <a16:creationId xmlns:a16="http://schemas.microsoft.com/office/drawing/2014/main" id="{123391AE-7CA5-4D25-88AA-83A236E070A6}"/>
              </a:ext>
            </a:extLst>
          </p:cNvPr>
          <p:cNvSpPr/>
          <p:nvPr/>
        </p:nvSpPr>
        <p:spPr>
          <a:xfrm>
            <a:off x="2818697" y="3890492"/>
            <a:ext cx="7021898" cy="2447877"/>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rgbClr val="3D3D3D"/>
                </a:solidFill>
                <a:latin typeface="Lato"/>
                <a:cs typeface="Calibri"/>
              </a:rPr>
              <a:t>ESTABLECER LOS REQUERIMIENTOS </a:t>
            </a:r>
            <a:r>
              <a:rPr lang="es-ES" sz="2800" b="1">
                <a:solidFill>
                  <a:srgbClr val="3D3D3D"/>
                </a:solidFill>
                <a:latin typeface="Lato"/>
                <a:cs typeface="Calibri"/>
              </a:rPr>
              <a:t>PARA UN CRIPTOSISTEMA CAÓTICO</a:t>
            </a:r>
            <a:endParaRPr lang="es-ES" sz="2800" b="1" dirty="0">
              <a:solidFill>
                <a:srgbClr val="3D3D3D"/>
              </a:solidFill>
              <a:latin typeface="Lato"/>
              <a:cs typeface="Calibri"/>
            </a:endParaRPr>
          </a:p>
        </p:txBody>
      </p:sp>
      <p:sp>
        <p:nvSpPr>
          <p:cNvPr id="25" name="Rectángulo: esquinas redondeadas 24">
            <a:extLst>
              <a:ext uri="{FF2B5EF4-FFF2-40B4-BE49-F238E27FC236}">
                <a16:creationId xmlns:a16="http://schemas.microsoft.com/office/drawing/2014/main" id="{D1D50444-C132-443E-B3C5-81968E39B7B3}"/>
              </a:ext>
            </a:extLst>
          </p:cNvPr>
          <p:cNvSpPr/>
          <p:nvPr/>
        </p:nvSpPr>
        <p:spPr>
          <a:xfrm>
            <a:off x="2817350" y="6408236"/>
            <a:ext cx="7021899" cy="2447876"/>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PROPONER UNA SOLUCIÓN PREELIMINAR</a:t>
            </a:r>
            <a:endParaRPr lang="es-ES" sz="2800" b="1" dirty="0">
              <a:solidFill>
                <a:srgbClr val="3D3D3D"/>
              </a:solidFill>
              <a:latin typeface="Lato"/>
              <a:cs typeface="Calibri"/>
            </a:endParaRPr>
          </a:p>
        </p:txBody>
      </p:sp>
      <p:sp>
        <p:nvSpPr>
          <p:cNvPr id="9" name="Rectángulo: esquinas redondeadas 8">
            <a:extLst>
              <a:ext uri="{FF2B5EF4-FFF2-40B4-BE49-F238E27FC236}">
                <a16:creationId xmlns:a16="http://schemas.microsoft.com/office/drawing/2014/main" id="{C8B2017D-8CDC-4A2A-BECA-9BDF94D3574A}"/>
              </a:ext>
            </a:extLst>
          </p:cNvPr>
          <p:cNvSpPr/>
          <p:nvPr/>
        </p:nvSpPr>
        <p:spPr>
          <a:xfrm rot="-5400000">
            <a:off x="8597731" y="5890491"/>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RECURSOS</a:t>
            </a:r>
          </a:p>
        </p:txBody>
      </p:sp>
      <p:sp>
        <p:nvSpPr>
          <p:cNvPr id="10" name="Rectángulo: esquinas redondeadas 9">
            <a:extLst>
              <a:ext uri="{FF2B5EF4-FFF2-40B4-BE49-F238E27FC236}">
                <a16:creationId xmlns:a16="http://schemas.microsoft.com/office/drawing/2014/main" id="{078C1BF4-1AFB-4E8F-8E16-FFAC4FEFF461}"/>
              </a:ext>
            </a:extLst>
          </p:cNvPr>
          <p:cNvSpPr/>
          <p:nvPr/>
        </p:nvSpPr>
        <p:spPr>
          <a:xfrm>
            <a:off x="11675886" y="5573702"/>
            <a:ext cx="7021898" cy="159872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PATENTES RELACIONADAS</a:t>
            </a:r>
          </a:p>
        </p:txBody>
      </p:sp>
      <p:sp>
        <p:nvSpPr>
          <p:cNvPr id="12" name="Rectángulo: esquinas redondeadas 11">
            <a:extLst>
              <a:ext uri="{FF2B5EF4-FFF2-40B4-BE49-F238E27FC236}">
                <a16:creationId xmlns:a16="http://schemas.microsoft.com/office/drawing/2014/main" id="{353DB893-F547-440D-A3FE-71354B67B498}"/>
              </a:ext>
            </a:extLst>
          </p:cNvPr>
          <p:cNvSpPr/>
          <p:nvPr/>
        </p:nvSpPr>
        <p:spPr>
          <a:xfrm>
            <a:off x="11674540" y="3862203"/>
            <a:ext cx="7036057" cy="1542112"/>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ESTADO DEL ARTE</a:t>
            </a:r>
            <a:endParaRPr lang="es-ES"/>
          </a:p>
        </p:txBody>
      </p:sp>
      <p:sp>
        <p:nvSpPr>
          <p:cNvPr id="14" name="Rectángulo: esquinas redondeadas 13">
            <a:extLst>
              <a:ext uri="{FF2B5EF4-FFF2-40B4-BE49-F238E27FC236}">
                <a16:creationId xmlns:a16="http://schemas.microsoft.com/office/drawing/2014/main" id="{39E4BA21-2BCF-4213-8E43-C87E04AB2A9C}"/>
              </a:ext>
            </a:extLst>
          </p:cNvPr>
          <p:cNvSpPr/>
          <p:nvPr/>
        </p:nvSpPr>
        <p:spPr>
          <a:xfrm>
            <a:off x="11670567" y="7313491"/>
            <a:ext cx="7021898" cy="1542113"/>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REQUERIMIENTOS PARA CRIPTOSISTMAS CONVENCIONALES</a:t>
            </a:r>
            <a:endParaRPr lang="es-ES"/>
          </a:p>
        </p:txBody>
      </p:sp>
    </p:spTree>
    <p:extLst>
      <p:ext uri="{BB962C8B-B14F-4D97-AF65-F5344CB8AC3E}">
        <p14:creationId xmlns:p14="http://schemas.microsoft.com/office/powerpoint/2010/main" val="4186067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1036056"/>
            <a:ext cx="14932165" cy="830997"/>
          </a:xfrm>
          <a:prstGeom prst="rect">
            <a:avLst/>
          </a:prstGeom>
        </p:spPr>
        <p:txBody>
          <a:bodyPr vert="horz" wrap="none" lIns="0" tIns="0" rIns="0" bIns="0" rtlCol="0" anchor="t">
            <a:spAutoFit/>
          </a:bodyPr>
          <a:lstStyle/>
          <a:p>
            <a:r>
              <a:rPr lang="es-ES" sz="5400" b="1" spc="10" dirty="0">
                <a:solidFill>
                  <a:srgbClr val="484D50"/>
                </a:solidFill>
                <a:latin typeface="Lato"/>
                <a:cs typeface="Arial"/>
              </a:rPr>
              <a:t>PT2: ARQUITECTURA PREELIMINAR DE PHASECRYPT</a:t>
            </a:r>
            <a:endParaRPr lang="es-ES" sz="5400" b="1" spc="10" dirty="0">
              <a:solidFill>
                <a:srgbClr val="484D50"/>
              </a:solidFill>
              <a:latin typeface="Lato" panose="020F0502020204030203" pitchFamily="34" charset="0"/>
              <a:cs typeface="Arial"/>
            </a:endParaRPr>
          </a:p>
        </p:txBody>
      </p:sp>
      <p:sp>
        <p:nvSpPr>
          <p:cNvPr id="3" name="object 3"/>
          <p:cNvSpPr/>
          <p:nvPr/>
        </p:nvSpPr>
        <p:spPr>
          <a:xfrm>
            <a:off x="984152" y="953110"/>
            <a:ext cx="47883" cy="1109553"/>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7" name="Imagen 7" descr="Captura de pantalla de un celular&#10;&#10;Descripción generada con confianza alta">
            <a:extLst>
              <a:ext uri="{FF2B5EF4-FFF2-40B4-BE49-F238E27FC236}">
                <a16:creationId xmlns:a16="http://schemas.microsoft.com/office/drawing/2014/main" id="{E315EB52-0EDF-4A85-A3C5-9D389D2442F8}"/>
              </a:ext>
            </a:extLst>
          </p:cNvPr>
          <p:cNvPicPr>
            <a:picLocks noChangeAspect="1"/>
          </p:cNvPicPr>
          <p:nvPr/>
        </p:nvPicPr>
        <p:blipFill>
          <a:blip r:embed="rId3"/>
          <a:stretch>
            <a:fillRect/>
          </a:stretch>
        </p:blipFill>
        <p:spPr>
          <a:xfrm>
            <a:off x="10655221" y="3729277"/>
            <a:ext cx="9094722" cy="4474910"/>
          </a:xfrm>
          <a:prstGeom prst="rect">
            <a:avLst/>
          </a:prstGeom>
        </p:spPr>
      </p:pic>
      <p:graphicFrame>
        <p:nvGraphicFramePr>
          <p:cNvPr id="5" name="Tabla 5">
            <a:extLst>
              <a:ext uri="{FF2B5EF4-FFF2-40B4-BE49-F238E27FC236}">
                <a16:creationId xmlns:a16="http://schemas.microsoft.com/office/drawing/2014/main" id="{7A12EFC6-A2F9-435A-A141-90C805EC9EF0}"/>
              </a:ext>
            </a:extLst>
          </p:cNvPr>
          <p:cNvGraphicFramePr>
            <a:graphicFrameLocks noGrp="1"/>
          </p:cNvGraphicFramePr>
          <p:nvPr>
            <p:extLst>
              <p:ext uri="{D42A27DB-BD31-4B8C-83A1-F6EECF244321}">
                <p14:modId xmlns:p14="http://schemas.microsoft.com/office/powerpoint/2010/main" val="4005767165"/>
              </p:ext>
            </p:extLst>
          </p:nvPr>
        </p:nvGraphicFramePr>
        <p:xfrm>
          <a:off x="368203" y="3481093"/>
          <a:ext cx="9956948" cy="6214419"/>
        </p:xfrm>
        <a:graphic>
          <a:graphicData uri="http://schemas.openxmlformats.org/drawingml/2006/table">
            <a:tbl>
              <a:tblPr firstRow="1" bandRow="1">
                <a:tableStyleId>{638B1855-1B75-4FBE-930C-398BA8C253C6}</a:tableStyleId>
              </a:tblPr>
              <a:tblGrid>
                <a:gridCol w="3318983">
                  <a:extLst>
                    <a:ext uri="{9D8B030D-6E8A-4147-A177-3AD203B41FA5}">
                      <a16:colId xmlns:a16="http://schemas.microsoft.com/office/drawing/2014/main" val="3665214388"/>
                    </a:ext>
                  </a:extLst>
                </a:gridCol>
                <a:gridCol w="3536156">
                  <a:extLst>
                    <a:ext uri="{9D8B030D-6E8A-4147-A177-3AD203B41FA5}">
                      <a16:colId xmlns:a16="http://schemas.microsoft.com/office/drawing/2014/main" val="3233274546"/>
                    </a:ext>
                  </a:extLst>
                </a:gridCol>
                <a:gridCol w="3101809">
                  <a:extLst>
                    <a:ext uri="{9D8B030D-6E8A-4147-A177-3AD203B41FA5}">
                      <a16:colId xmlns:a16="http://schemas.microsoft.com/office/drawing/2014/main" val="3521945045"/>
                    </a:ext>
                  </a:extLst>
                </a:gridCol>
              </a:tblGrid>
              <a:tr h="466772">
                <a:tc>
                  <a:txBody>
                    <a:bodyPr/>
                    <a:lstStyle/>
                    <a:p>
                      <a:pPr algn="l"/>
                      <a:r>
                        <a:rPr lang="es-ES" sz="2000">
                          <a:latin typeface="Lato"/>
                        </a:rPr>
                        <a:t>ELEMENTO</a:t>
                      </a:r>
                      <a:endParaRPr lang="es-ES" sz="2000" dirty="0">
                        <a:latin typeface="Lato"/>
                      </a:endParaRPr>
                    </a:p>
                  </a:txBody>
                  <a:tcPr/>
                </a:tc>
                <a:tc>
                  <a:txBody>
                    <a:bodyPr/>
                    <a:lstStyle/>
                    <a:p>
                      <a:pPr algn="l"/>
                      <a:r>
                        <a:rPr lang="es-ES" sz="2000">
                          <a:latin typeface="Lato"/>
                        </a:rPr>
                        <a:t>FUNCIÓN</a:t>
                      </a:r>
                      <a:endParaRPr lang="es-ES" sz="2000" dirty="0">
                        <a:latin typeface="Lato"/>
                      </a:endParaRPr>
                    </a:p>
                  </a:txBody>
                  <a:tcPr/>
                </a:tc>
                <a:tc>
                  <a:txBody>
                    <a:bodyPr/>
                    <a:lstStyle/>
                    <a:p>
                      <a:pPr algn="l"/>
                      <a:r>
                        <a:rPr lang="es-ES" sz="2000">
                          <a:latin typeface="Lato"/>
                        </a:rPr>
                        <a:t>PROPIEDAD</a:t>
                      </a:r>
                      <a:endParaRPr lang="es-ES" sz="2000" dirty="0">
                        <a:latin typeface="Lato"/>
                      </a:endParaRPr>
                    </a:p>
                  </a:txBody>
                  <a:tcPr/>
                </a:tc>
                <a:extLst>
                  <a:ext uri="{0D108BD9-81ED-4DB2-BD59-A6C34878D82A}">
                    <a16:rowId xmlns:a16="http://schemas.microsoft.com/office/drawing/2014/main" val="731824959"/>
                  </a:ext>
                </a:extLst>
              </a:tr>
              <a:tr h="1796367">
                <a:tc>
                  <a:txBody>
                    <a:bodyPr/>
                    <a:lstStyle/>
                    <a:p>
                      <a:pPr lvl="0" algn="l">
                        <a:buNone/>
                      </a:pPr>
                      <a:r>
                        <a:rPr lang="es-ES" sz="2000" b="1" i="0" u="none" strike="noStrike" noProof="0">
                          <a:solidFill>
                            <a:srgbClr val="7030A0"/>
                          </a:solidFill>
                          <a:latin typeface="Lato"/>
                        </a:rPr>
                        <a:t>Generador de parámetros</a:t>
                      </a:r>
                      <a:endParaRPr lang="es-ES" sz="2000" b="1" dirty="0">
                        <a:solidFill>
                          <a:srgbClr val="7030A0"/>
                        </a:solidFill>
                        <a:latin typeface="Lato"/>
                      </a:endParaRPr>
                    </a:p>
                  </a:txBody>
                  <a:tcPr/>
                </a:tc>
                <a:tc>
                  <a:txBody>
                    <a:bodyPr/>
                    <a:lstStyle/>
                    <a:p>
                      <a:pPr marL="0" marR="0" lvl="0" indent="0" algn="l">
                        <a:lnSpc>
                          <a:spcPct val="100000"/>
                        </a:lnSpc>
                        <a:spcBef>
                          <a:spcPts val="0"/>
                        </a:spcBef>
                        <a:spcAft>
                          <a:spcPts val="0"/>
                        </a:spcAft>
                        <a:buNone/>
                      </a:pPr>
                      <a:r>
                        <a:rPr lang="es-ES" sz="2000" b="1" i="0" u="none" strike="noStrike" noProof="0" dirty="0">
                          <a:solidFill>
                            <a:srgbClr val="7030A0"/>
                          </a:solidFill>
                          <a:latin typeface="Lato"/>
                        </a:rPr>
                        <a:t>Trasnforman la clave secreta en una secuencía </a:t>
                      </a:r>
                      <a:r>
                        <a:rPr lang="es-ES" sz="2000" b="1" i="0" u="none" strike="noStrike" noProof="0">
                          <a:solidFill>
                            <a:srgbClr val="7030A0"/>
                          </a:solidFill>
                          <a:latin typeface="Lato"/>
                        </a:rPr>
                        <a:t>caótica de parámetros que </a:t>
                      </a:r>
                      <a:r>
                        <a:rPr lang="es-ES" sz="2000" b="1" i="0" u="none" strike="noStrike" noProof="0" dirty="0">
                          <a:solidFill>
                            <a:srgbClr val="7030A0"/>
                          </a:solidFill>
                          <a:latin typeface="Lato"/>
                        </a:rPr>
                        <a:t>serán empleados para ajustar los PRNG.</a:t>
                      </a:r>
                      <a:endParaRPr lang="es-ES" sz="2000" b="1" dirty="0">
                        <a:solidFill>
                          <a:srgbClr val="7030A0"/>
                        </a:solidFill>
                        <a:latin typeface="Lato"/>
                      </a:endParaRPr>
                    </a:p>
                  </a:txBody>
                  <a:tcPr/>
                </a:tc>
                <a:tc>
                  <a:txBody>
                    <a:bodyPr/>
                    <a:lstStyle/>
                    <a:p>
                      <a:pPr lvl="0" algn="l">
                        <a:lnSpc>
                          <a:spcPct val="100000"/>
                        </a:lnSpc>
                        <a:spcBef>
                          <a:spcPts val="0"/>
                        </a:spcBef>
                        <a:spcAft>
                          <a:spcPts val="0"/>
                        </a:spcAft>
                        <a:buNone/>
                      </a:pPr>
                      <a:r>
                        <a:rPr lang="es-ES" sz="2000" b="1" i="0" u="none" strike="noStrike" noProof="0">
                          <a:solidFill>
                            <a:srgbClr val="7030A0"/>
                          </a:solidFill>
                          <a:latin typeface="Lato"/>
                        </a:rPr>
                        <a:t>Evita el ataque de sincronización.</a:t>
                      </a:r>
                      <a:endParaRPr lang="es-ES" sz="2000" b="1" i="0" u="none" strike="noStrike" noProof="0" dirty="0">
                        <a:solidFill>
                          <a:srgbClr val="7030A0"/>
                        </a:solidFill>
                        <a:latin typeface="Lato"/>
                      </a:endParaRPr>
                    </a:p>
                    <a:p>
                      <a:pPr lvl="0" algn="l">
                        <a:buNone/>
                      </a:pPr>
                      <a:endParaRPr lang="es-ES" sz="2000" b="1" dirty="0">
                        <a:solidFill>
                          <a:srgbClr val="7030A0"/>
                        </a:solidFill>
                        <a:latin typeface="Lato"/>
                      </a:endParaRPr>
                    </a:p>
                  </a:txBody>
                  <a:tcPr/>
                </a:tc>
                <a:extLst>
                  <a:ext uri="{0D108BD9-81ED-4DB2-BD59-A6C34878D82A}">
                    <a16:rowId xmlns:a16="http://schemas.microsoft.com/office/drawing/2014/main" val="818533684"/>
                  </a:ext>
                </a:extLst>
              </a:tr>
              <a:tr h="2135838">
                <a:tc>
                  <a:txBody>
                    <a:bodyPr/>
                    <a:lstStyle/>
                    <a:p>
                      <a:pPr lvl="0" algn="l">
                        <a:buNone/>
                      </a:pPr>
                      <a:r>
                        <a:rPr lang="es-ES" sz="2000" b="1" i="0" u="none" strike="noStrike" noProof="0" dirty="0">
                          <a:solidFill>
                            <a:schemeClr val="accent1">
                              <a:lumMod val="75000"/>
                            </a:schemeClr>
                          </a:solidFill>
                          <a:latin typeface="Lato"/>
                        </a:rPr>
                        <a:t>Generador  de números </a:t>
                      </a:r>
                      <a:r>
                        <a:rPr lang="es-ES" sz="2000" b="1" i="0" u="none" strike="noStrike" noProof="0">
                          <a:solidFill>
                            <a:schemeClr val="accent1">
                              <a:lumMod val="75000"/>
                            </a:schemeClr>
                          </a:solidFill>
                          <a:latin typeface="Lato"/>
                        </a:rPr>
                        <a:t>aleatorios o PRNG (</a:t>
                      </a:r>
                      <a:r>
                        <a:rPr lang="es-ES" sz="2000" b="1" i="1" u="none" strike="noStrike" noProof="0">
                          <a:solidFill>
                            <a:schemeClr val="accent1">
                              <a:lumMod val="75000"/>
                            </a:schemeClr>
                          </a:solidFill>
                          <a:latin typeface="Lato"/>
                        </a:rPr>
                        <a:t>Pseudo-Random Number Generator</a:t>
                      </a:r>
                      <a:r>
                        <a:rPr lang="es-ES" sz="2000" b="1" i="0" u="none" strike="noStrike" noProof="0" dirty="0">
                          <a:solidFill>
                            <a:schemeClr val="accent1">
                              <a:lumMod val="75000"/>
                            </a:schemeClr>
                          </a:solidFill>
                          <a:latin typeface="Lato"/>
                        </a:rPr>
                        <a:t>)</a:t>
                      </a:r>
                      <a:endParaRPr lang="es-ES" sz="2000" b="1" dirty="0">
                        <a:solidFill>
                          <a:schemeClr val="accent1">
                            <a:lumMod val="75000"/>
                          </a:schemeClr>
                        </a:solidFill>
                        <a:latin typeface="Lato"/>
                      </a:endParaRPr>
                    </a:p>
                  </a:txBody>
                  <a:tcPr/>
                </a:tc>
                <a:tc>
                  <a:txBody>
                    <a:bodyPr/>
                    <a:lstStyle/>
                    <a:p>
                      <a:pPr marL="0" marR="0" lvl="0" indent="0" algn="l">
                        <a:lnSpc>
                          <a:spcPct val="100000"/>
                        </a:lnSpc>
                        <a:spcBef>
                          <a:spcPts val="0"/>
                        </a:spcBef>
                        <a:spcAft>
                          <a:spcPts val="0"/>
                        </a:spcAft>
                        <a:buNone/>
                      </a:pPr>
                      <a:r>
                        <a:rPr lang="es-ES" sz="2000" b="1" i="0" u="none" strike="noStrike" noProof="0" dirty="0">
                          <a:solidFill>
                            <a:schemeClr val="accent1">
                              <a:lumMod val="75000"/>
                            </a:schemeClr>
                          </a:solidFill>
                          <a:latin typeface="Lato"/>
                        </a:rPr>
                        <a:t>Genera un flujo de números pseudo-aleatorios que serán mezeclados con el mensaje. Basado en la diferencia de </a:t>
                      </a:r>
                      <a:r>
                        <a:rPr lang="es-ES" sz="2000" b="1" i="0" u="none" strike="noStrike" noProof="0">
                          <a:solidFill>
                            <a:schemeClr val="accent1">
                              <a:lumMod val="75000"/>
                            </a:schemeClr>
                          </a:solidFill>
                          <a:latin typeface="Lato"/>
                        </a:rPr>
                        <a:t>fase entre dos sistemas caóticos débilmente acoplados.</a:t>
                      </a:r>
                      <a:endParaRPr lang="es-ES" sz="2000" b="1" dirty="0">
                        <a:solidFill>
                          <a:schemeClr val="accent1">
                            <a:lumMod val="75000"/>
                          </a:schemeClr>
                        </a:solidFill>
                        <a:latin typeface="Lato"/>
                      </a:endParaRPr>
                    </a:p>
                  </a:txBody>
                  <a:tcPr/>
                </a:tc>
                <a:tc>
                  <a:txBody>
                    <a:bodyPr/>
                    <a:lstStyle/>
                    <a:p>
                      <a:pPr lvl="0" algn="l">
                        <a:lnSpc>
                          <a:spcPct val="100000"/>
                        </a:lnSpc>
                        <a:spcBef>
                          <a:spcPts val="0"/>
                        </a:spcBef>
                        <a:spcAft>
                          <a:spcPts val="0"/>
                        </a:spcAft>
                        <a:buNone/>
                      </a:pPr>
                      <a:r>
                        <a:rPr lang="es-ES" sz="2000" b="1" i="0" u="none" strike="noStrike" noProof="0">
                          <a:solidFill>
                            <a:schemeClr val="accent1">
                              <a:lumMod val="75000"/>
                            </a:schemeClr>
                          </a:solidFill>
                          <a:latin typeface="Lato"/>
                        </a:rPr>
                        <a:t>Reduce la correlación.</a:t>
                      </a:r>
                      <a:endParaRPr lang="es-ES" sz="2000" b="1" i="0" u="none" strike="noStrike" noProof="0" dirty="0">
                        <a:solidFill>
                          <a:schemeClr val="accent1">
                            <a:lumMod val="75000"/>
                          </a:schemeClr>
                        </a:solidFill>
                        <a:latin typeface="Lato"/>
                      </a:endParaRPr>
                    </a:p>
                    <a:p>
                      <a:pPr lvl="0" algn="l">
                        <a:buNone/>
                      </a:pPr>
                      <a:endParaRPr lang="es-ES" sz="2000" b="1" dirty="0">
                        <a:solidFill>
                          <a:schemeClr val="accent1">
                            <a:lumMod val="75000"/>
                          </a:schemeClr>
                        </a:solidFill>
                        <a:latin typeface="Lato"/>
                      </a:endParaRPr>
                    </a:p>
                  </a:txBody>
                  <a:tcPr/>
                </a:tc>
                <a:extLst>
                  <a:ext uri="{0D108BD9-81ED-4DB2-BD59-A6C34878D82A}">
                    <a16:rowId xmlns:a16="http://schemas.microsoft.com/office/drawing/2014/main" val="442530509"/>
                  </a:ext>
                </a:extLst>
              </a:tr>
              <a:tr h="863120">
                <a:tc>
                  <a:txBody>
                    <a:bodyPr/>
                    <a:lstStyle/>
                    <a:p>
                      <a:pPr lvl="0" algn="l">
                        <a:buNone/>
                      </a:pPr>
                      <a:r>
                        <a:rPr lang="es-ES" sz="2000" b="1" i="0" u="none" strike="noStrike" noProof="0">
                          <a:solidFill>
                            <a:srgbClr val="3D3D3D"/>
                          </a:solidFill>
                          <a:latin typeface="Lato"/>
                        </a:rPr>
                        <a:t>Canal de comunicación</a:t>
                      </a:r>
                      <a:endParaRPr lang="es-ES" sz="2000" b="1">
                        <a:solidFill>
                          <a:srgbClr val="3D3D3D"/>
                        </a:solidFill>
                        <a:latin typeface="Lato"/>
                      </a:endParaRPr>
                    </a:p>
                  </a:txBody>
                  <a:tcPr/>
                </a:tc>
                <a:tc>
                  <a:txBody>
                    <a:bodyPr/>
                    <a:lstStyle/>
                    <a:p>
                      <a:pPr lvl="0" algn="l">
                        <a:buNone/>
                      </a:pPr>
                      <a:r>
                        <a:rPr lang="es-ES" sz="2000" b="1" i="0" u="none" strike="noStrike" noProof="0">
                          <a:solidFill>
                            <a:srgbClr val="3D3D3D"/>
                          </a:solidFill>
                          <a:latin typeface="Lato"/>
                        </a:rPr>
                        <a:t>Canal por el que se envía el texto cifrado.</a:t>
                      </a:r>
                      <a:endParaRPr lang="es-ES" sz="2000" b="1">
                        <a:solidFill>
                          <a:srgbClr val="3D3D3D"/>
                        </a:solidFill>
                        <a:latin typeface="Lato"/>
                      </a:endParaRPr>
                    </a:p>
                  </a:txBody>
                  <a:tcPr/>
                </a:tc>
                <a:tc>
                  <a:txBody>
                    <a:bodyPr/>
                    <a:lstStyle/>
                    <a:p>
                      <a:pPr lvl="0" algn="l">
                        <a:lnSpc>
                          <a:spcPct val="100000"/>
                        </a:lnSpc>
                        <a:spcBef>
                          <a:spcPts val="0"/>
                        </a:spcBef>
                        <a:spcAft>
                          <a:spcPts val="0"/>
                        </a:spcAft>
                        <a:buNone/>
                      </a:pPr>
                      <a:r>
                        <a:rPr lang="es-ES" sz="2000" b="1" i="0" u="none" strike="noStrike" noProof="0">
                          <a:solidFill>
                            <a:srgbClr val="3D3D3D"/>
                          </a:solidFill>
                          <a:latin typeface="Lato"/>
                        </a:rPr>
                        <a:t>Aumenta la resistencia al ruido.</a:t>
                      </a:r>
                    </a:p>
                  </a:txBody>
                  <a:tcPr/>
                </a:tc>
                <a:extLst>
                  <a:ext uri="{0D108BD9-81ED-4DB2-BD59-A6C34878D82A}">
                    <a16:rowId xmlns:a16="http://schemas.microsoft.com/office/drawing/2014/main" val="1561481788"/>
                  </a:ext>
                </a:extLst>
              </a:tr>
              <a:tr h="863120">
                <a:tc>
                  <a:txBody>
                    <a:bodyPr/>
                    <a:lstStyle/>
                    <a:p>
                      <a:pPr lvl="0" algn="l">
                        <a:buNone/>
                      </a:pPr>
                      <a:r>
                        <a:rPr lang="es-ES" sz="2000" b="1" i="0" u="none" strike="noStrike" noProof="0">
                          <a:solidFill>
                            <a:srgbClr val="3D3D3D"/>
                          </a:solidFill>
                          <a:latin typeface="Lato"/>
                        </a:rPr>
                        <a:t>Canal de sincronización</a:t>
                      </a:r>
                      <a:endParaRPr lang="es-ES" sz="2000" b="1">
                        <a:solidFill>
                          <a:srgbClr val="3D3D3D"/>
                        </a:solidFill>
                        <a:latin typeface="Lato"/>
                      </a:endParaRPr>
                    </a:p>
                  </a:txBody>
                  <a:tcPr/>
                </a:tc>
                <a:tc>
                  <a:txBody>
                    <a:bodyPr/>
                    <a:lstStyle/>
                    <a:p>
                      <a:pPr lvl="0" algn="l">
                        <a:buNone/>
                      </a:pPr>
                      <a:r>
                        <a:rPr lang="es-ES" sz="2000" b="1" i="0" u="none" strike="noStrike" noProof="0">
                          <a:solidFill>
                            <a:srgbClr val="3D3D3D"/>
                          </a:solidFill>
                          <a:latin typeface="Lato"/>
                        </a:rPr>
                        <a:t>Canal por el que se envía la señal de sincronización.</a:t>
                      </a:r>
                      <a:endParaRPr lang="es-ES" sz="2000" b="1">
                        <a:solidFill>
                          <a:srgbClr val="3D3D3D"/>
                        </a:solidFill>
                        <a:latin typeface="Lato"/>
                      </a:endParaRPr>
                    </a:p>
                  </a:txBody>
                  <a:tcPr/>
                </a:tc>
                <a:tc>
                  <a:txBody>
                    <a:bodyPr/>
                    <a:lstStyle/>
                    <a:p>
                      <a:pPr lvl="0" algn="l">
                        <a:buNone/>
                      </a:pPr>
                      <a:r>
                        <a:rPr lang="es-ES" sz="2000" b="1" i="0" u="none" strike="noStrike" noProof="0">
                          <a:solidFill>
                            <a:srgbClr val="3D3D3D"/>
                          </a:solidFill>
                          <a:latin typeface="Lato"/>
                        </a:rPr>
                        <a:t>Evita los errores de sincronización.</a:t>
                      </a:r>
                      <a:endParaRPr lang="es-ES" sz="2000" b="1">
                        <a:solidFill>
                          <a:srgbClr val="3D3D3D"/>
                        </a:solidFill>
                        <a:latin typeface="Lato"/>
                      </a:endParaRPr>
                    </a:p>
                  </a:txBody>
                  <a:tcPr/>
                </a:tc>
                <a:extLst>
                  <a:ext uri="{0D108BD9-81ED-4DB2-BD59-A6C34878D82A}">
                    <a16:rowId xmlns:a16="http://schemas.microsoft.com/office/drawing/2014/main" val="3391713394"/>
                  </a:ext>
                </a:extLst>
              </a:tr>
            </a:tbl>
          </a:graphicData>
        </a:graphic>
      </p:graphicFrame>
    </p:spTree>
    <p:extLst>
      <p:ext uri="{BB962C8B-B14F-4D97-AF65-F5344CB8AC3E}">
        <p14:creationId xmlns:p14="http://schemas.microsoft.com/office/powerpoint/2010/main" val="83363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1036056"/>
            <a:ext cx="11492762" cy="830997"/>
          </a:xfrm>
          <a:prstGeom prst="rect">
            <a:avLst/>
          </a:prstGeom>
        </p:spPr>
        <p:txBody>
          <a:bodyPr vert="horz" wrap="none" lIns="0" tIns="0" rIns="0" bIns="0" rtlCol="0" anchor="t">
            <a:spAutoFit/>
          </a:bodyPr>
          <a:lstStyle/>
          <a:p>
            <a:r>
              <a:rPr lang="es-ES" sz="5400" b="1" spc="10" dirty="0">
                <a:solidFill>
                  <a:srgbClr val="484D50"/>
                </a:solidFill>
                <a:latin typeface="Lato"/>
                <a:cs typeface="Arial"/>
              </a:rPr>
              <a:t>PT2: REQUERIMIENTOS DE PHASECRYPT</a:t>
            </a:r>
            <a:endParaRPr lang="es-ES" sz="5400" b="1" spc="10" dirty="0">
              <a:solidFill>
                <a:srgbClr val="484D50"/>
              </a:solidFill>
              <a:latin typeface="Lato" panose="020F0502020204030203" pitchFamily="34" charset="0"/>
              <a:cs typeface="Arial"/>
            </a:endParaRPr>
          </a:p>
        </p:txBody>
      </p:sp>
      <p:sp>
        <p:nvSpPr>
          <p:cNvPr id="3" name="object 3"/>
          <p:cNvSpPr/>
          <p:nvPr/>
        </p:nvSpPr>
        <p:spPr>
          <a:xfrm>
            <a:off x="984152" y="953110"/>
            <a:ext cx="47883" cy="1109553"/>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graphicFrame>
        <p:nvGraphicFramePr>
          <p:cNvPr id="4" name="Tabla 5">
            <a:extLst>
              <a:ext uri="{FF2B5EF4-FFF2-40B4-BE49-F238E27FC236}">
                <a16:creationId xmlns:a16="http://schemas.microsoft.com/office/drawing/2014/main" id="{4A2CE9E0-3C8D-4FFE-B975-44065867E8F5}"/>
              </a:ext>
            </a:extLst>
          </p:cNvPr>
          <p:cNvGraphicFramePr>
            <a:graphicFrameLocks noGrp="1"/>
          </p:cNvGraphicFramePr>
          <p:nvPr>
            <p:extLst>
              <p:ext uri="{D42A27DB-BD31-4B8C-83A1-F6EECF244321}">
                <p14:modId xmlns:p14="http://schemas.microsoft.com/office/powerpoint/2010/main" val="2709315578"/>
              </p:ext>
            </p:extLst>
          </p:nvPr>
        </p:nvGraphicFramePr>
        <p:xfrm>
          <a:off x="778812" y="2575607"/>
          <a:ext cx="18530684" cy="7132320"/>
        </p:xfrm>
        <a:graphic>
          <a:graphicData uri="http://schemas.openxmlformats.org/drawingml/2006/table">
            <a:tbl>
              <a:tblPr firstRow="1" bandRow="1">
                <a:tableStyleId>{638B1855-1B75-4FBE-930C-398BA8C253C6}</a:tableStyleId>
              </a:tblPr>
              <a:tblGrid>
                <a:gridCol w="4632671">
                  <a:extLst>
                    <a:ext uri="{9D8B030D-6E8A-4147-A177-3AD203B41FA5}">
                      <a16:colId xmlns:a16="http://schemas.microsoft.com/office/drawing/2014/main" val="3999258800"/>
                    </a:ext>
                  </a:extLst>
                </a:gridCol>
                <a:gridCol w="4632671">
                  <a:extLst>
                    <a:ext uri="{9D8B030D-6E8A-4147-A177-3AD203B41FA5}">
                      <a16:colId xmlns:a16="http://schemas.microsoft.com/office/drawing/2014/main" val="68450688"/>
                    </a:ext>
                  </a:extLst>
                </a:gridCol>
                <a:gridCol w="4632671">
                  <a:extLst>
                    <a:ext uri="{9D8B030D-6E8A-4147-A177-3AD203B41FA5}">
                      <a16:colId xmlns:a16="http://schemas.microsoft.com/office/drawing/2014/main" val="2097858766"/>
                    </a:ext>
                  </a:extLst>
                </a:gridCol>
                <a:gridCol w="4632671">
                  <a:extLst>
                    <a:ext uri="{9D8B030D-6E8A-4147-A177-3AD203B41FA5}">
                      <a16:colId xmlns:a16="http://schemas.microsoft.com/office/drawing/2014/main" val="2311305055"/>
                    </a:ext>
                  </a:extLst>
                </a:gridCol>
              </a:tblGrid>
              <a:tr h="370840">
                <a:tc>
                  <a:txBody>
                    <a:bodyPr/>
                    <a:lstStyle/>
                    <a:p>
                      <a:pPr lvl="0" algn="l">
                        <a:lnSpc>
                          <a:spcPct val="100000"/>
                        </a:lnSpc>
                        <a:spcBef>
                          <a:spcPts val="0"/>
                        </a:spcBef>
                        <a:spcAft>
                          <a:spcPts val="0"/>
                        </a:spcAft>
                        <a:buNone/>
                      </a:pPr>
                      <a:r>
                        <a:rPr lang="es-ES" sz="2400" b="1" i="0" u="none" strike="noStrike" noProof="0" dirty="0">
                          <a:latin typeface="Calibri"/>
                        </a:rPr>
                        <a:t>Requerimientos para el PRNG</a:t>
                      </a:r>
                      <a:endParaRPr lang="es-ES" sz="2400" b="1" dirty="0"/>
                    </a:p>
                  </a:txBody>
                  <a:tcPr/>
                </a:tc>
                <a:tc>
                  <a:txBody>
                    <a:bodyPr/>
                    <a:lstStyle/>
                    <a:p>
                      <a:pPr lvl="0" algn="l">
                        <a:lnSpc>
                          <a:spcPct val="100000"/>
                        </a:lnSpc>
                        <a:spcBef>
                          <a:spcPts val="0"/>
                        </a:spcBef>
                        <a:spcAft>
                          <a:spcPts val="0"/>
                        </a:spcAft>
                        <a:buNone/>
                      </a:pPr>
                      <a:r>
                        <a:rPr lang="es-ES" sz="2400" b="1" i="0" u="none" strike="noStrike" noProof="0" dirty="0">
                          <a:latin typeface="Calibri"/>
                        </a:rPr>
                        <a:t>Requerimientos de los sistemas caóticos</a:t>
                      </a:r>
                      <a:endParaRPr lang="es-ES" sz="2400" b="1" dirty="0"/>
                    </a:p>
                  </a:txBody>
                  <a:tcPr/>
                </a:tc>
                <a:tc>
                  <a:txBody>
                    <a:bodyPr/>
                    <a:lstStyle/>
                    <a:p>
                      <a:pPr lvl="0" algn="l">
                        <a:lnSpc>
                          <a:spcPct val="100000"/>
                        </a:lnSpc>
                        <a:spcBef>
                          <a:spcPts val="0"/>
                        </a:spcBef>
                        <a:spcAft>
                          <a:spcPts val="0"/>
                        </a:spcAft>
                        <a:buNone/>
                      </a:pPr>
                      <a:r>
                        <a:rPr lang="es-ES" sz="2400" b="1" i="0" u="none" strike="noStrike" noProof="0" dirty="0"/>
                        <a:t>Requerimientos de implementación</a:t>
                      </a:r>
                    </a:p>
                  </a:txBody>
                  <a:tcPr/>
                </a:tc>
                <a:tc>
                  <a:txBody>
                    <a:bodyPr/>
                    <a:lstStyle/>
                    <a:p>
                      <a:pPr lvl="0" algn="l">
                        <a:lnSpc>
                          <a:spcPct val="100000"/>
                        </a:lnSpc>
                        <a:spcBef>
                          <a:spcPts val="0"/>
                        </a:spcBef>
                        <a:spcAft>
                          <a:spcPts val="0"/>
                        </a:spcAft>
                        <a:buNone/>
                      </a:pPr>
                      <a:r>
                        <a:rPr lang="es-ES" sz="2400" b="1" i="0" u="none" strike="noStrike" noProof="0" dirty="0">
                          <a:latin typeface="Calibri"/>
                        </a:rPr>
                        <a:t>Requerimientos del espacio de la clave</a:t>
                      </a:r>
                      <a:endParaRPr lang="es-ES" sz="2400" b="1" dirty="0"/>
                    </a:p>
                  </a:txBody>
                  <a:tcPr/>
                </a:tc>
                <a:extLst>
                  <a:ext uri="{0D108BD9-81ED-4DB2-BD59-A6C34878D82A}">
                    <a16:rowId xmlns:a16="http://schemas.microsoft.com/office/drawing/2014/main" val="3083226375"/>
                  </a:ext>
                </a:extLst>
              </a:tr>
              <a:tr h="370840">
                <a:tc>
                  <a:txBody>
                    <a:bodyPr/>
                    <a:lstStyle/>
                    <a:p>
                      <a:pPr marL="285750" lvl="0" indent="-285750">
                        <a:buFont typeface="Arial"/>
                        <a:buChar char="•"/>
                      </a:pPr>
                      <a:r>
                        <a:rPr lang="es-ES" sz="2400" b="0" i="0" u="none" strike="noStrike" noProof="0" dirty="0">
                          <a:solidFill>
                            <a:srgbClr val="3D3D3D"/>
                          </a:solidFill>
                          <a:latin typeface="Calibri"/>
                        </a:rPr>
                        <a:t>Sensibilidad a variación de los parámetros.</a:t>
                      </a:r>
                    </a:p>
                    <a:p>
                      <a:pPr marL="285750" lvl="0" indent="-285750">
                        <a:buFont typeface="Arial"/>
                        <a:buChar char="•"/>
                      </a:pPr>
                      <a:r>
                        <a:rPr lang="es-ES" sz="2400" b="0" i="0" u="none" strike="noStrike" noProof="0" dirty="0">
                          <a:solidFill>
                            <a:srgbClr val="3D3D3D"/>
                          </a:solidFill>
                        </a:rPr>
                        <a:t>Sensibilidad a variación de la condición inicial.</a:t>
                      </a:r>
                    </a:p>
                    <a:p>
                      <a:pPr marL="285750" lvl="0" indent="-285750" algn="l">
                        <a:lnSpc>
                          <a:spcPct val="100000"/>
                        </a:lnSpc>
                        <a:spcBef>
                          <a:spcPts val="0"/>
                        </a:spcBef>
                        <a:spcAft>
                          <a:spcPts val="0"/>
                        </a:spcAft>
                        <a:buFont typeface="Arial"/>
                        <a:buChar char="•"/>
                      </a:pPr>
                      <a:r>
                        <a:rPr lang="es-ES" sz="2400" b="0" i="0" u="none" strike="noStrike" noProof="0" dirty="0" err="1">
                          <a:solidFill>
                            <a:srgbClr val="3D3D3D"/>
                          </a:solidFill>
                          <a:latin typeface="Calibri"/>
                        </a:rPr>
                        <a:t>Ergodicidad</a:t>
                      </a:r>
                      <a:r>
                        <a:rPr lang="es-ES" sz="2400" b="0" i="0" u="none" strike="noStrike" noProof="0" dirty="0">
                          <a:solidFill>
                            <a:srgbClr val="3D3D3D"/>
                          </a:solidFill>
                          <a:latin typeface="Calibri"/>
                        </a:rPr>
                        <a:t>: Todas las trayectorias tienden a una distribución invariable que es independiente de las condiciones iniciales.</a:t>
                      </a: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rPr>
                        <a:t>La secuencia pseudoaleatoria debe pasar todas las pruebas estadísticas conocidas de aleatoriedad (NIST).</a:t>
                      </a: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latin typeface="Calibri"/>
                        </a:rPr>
                        <a:t>El período de la secuencia </a:t>
                      </a:r>
                      <a:r>
                        <a:rPr lang="es-ES" sz="2400" b="0" i="0" u="none" strike="noStrike" noProof="0" dirty="0" err="1">
                          <a:solidFill>
                            <a:srgbClr val="3D3D3D"/>
                          </a:solidFill>
                          <a:latin typeface="Calibri"/>
                        </a:rPr>
                        <a:t>pseudo-aleatoria</a:t>
                      </a:r>
                      <a:r>
                        <a:rPr lang="es-ES" sz="2400" b="0" i="0" u="none" strike="noStrike" noProof="0" dirty="0">
                          <a:solidFill>
                            <a:srgbClr val="3D3D3D"/>
                          </a:solidFill>
                          <a:latin typeface="Calibri"/>
                        </a:rPr>
                        <a:t> debe ser lo más grande posible.</a:t>
                      </a:r>
                      <a:endParaRPr lang="es-ES" sz="2400" b="0">
                        <a:solidFill>
                          <a:srgbClr val="3D3D3D"/>
                        </a:solidFill>
                      </a:endParaRPr>
                    </a:p>
                    <a:p>
                      <a:pPr lvl="0" algn="l">
                        <a:lnSpc>
                          <a:spcPct val="100000"/>
                        </a:lnSpc>
                        <a:spcBef>
                          <a:spcPts val="0"/>
                        </a:spcBef>
                        <a:spcAft>
                          <a:spcPts val="0"/>
                        </a:spcAft>
                        <a:buNone/>
                      </a:pPr>
                      <a:endParaRPr lang="es-ES" sz="2400" b="0" i="0" u="none" strike="noStrike" noProof="0" dirty="0">
                        <a:solidFill>
                          <a:srgbClr val="3D3D3D"/>
                        </a:solidFill>
                      </a:endParaRPr>
                    </a:p>
                  </a:txBody>
                  <a:tcPr/>
                </a:tc>
                <a:tc>
                  <a:txBody>
                    <a:bodyPr/>
                    <a:lstStyle/>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latin typeface="Calibri"/>
                        </a:rPr>
                        <a:t>Descripción completa de la implementación de los sistemas caóticos:</a:t>
                      </a:r>
                    </a:p>
                    <a:p>
                      <a:pPr marL="742950" lvl="1" indent="-285750" algn="l">
                        <a:lnSpc>
                          <a:spcPct val="100000"/>
                        </a:lnSpc>
                        <a:spcBef>
                          <a:spcPts val="0"/>
                        </a:spcBef>
                        <a:spcAft>
                          <a:spcPts val="0"/>
                        </a:spcAft>
                        <a:buFont typeface="Courier New"/>
                        <a:buChar char="o"/>
                      </a:pPr>
                      <a:r>
                        <a:rPr lang="es-ES" sz="2400" b="0" i="0" u="none" strike="noStrike" noProof="0" dirty="0">
                          <a:solidFill>
                            <a:srgbClr val="3D3D3D"/>
                          </a:solidFill>
                        </a:rPr>
                        <a:t>Precisión de la computación finita.</a:t>
                      </a:r>
                      <a:endParaRPr lang="es-ES" sz="2400" b="0" dirty="0">
                        <a:solidFill>
                          <a:srgbClr val="3D3D3D"/>
                        </a:solidFill>
                      </a:endParaRPr>
                    </a:p>
                    <a:p>
                      <a:pPr marL="742950" lvl="1" indent="-285750" algn="l">
                        <a:lnSpc>
                          <a:spcPct val="100000"/>
                        </a:lnSpc>
                        <a:spcBef>
                          <a:spcPts val="0"/>
                        </a:spcBef>
                        <a:spcAft>
                          <a:spcPts val="0"/>
                        </a:spcAft>
                        <a:buFont typeface="Courier New"/>
                        <a:buChar char="o"/>
                      </a:pPr>
                      <a:r>
                        <a:rPr lang="es-ES" sz="2400" b="0" i="0" u="none" strike="noStrike" noProof="0" dirty="0">
                          <a:solidFill>
                            <a:srgbClr val="3D3D3D"/>
                          </a:solidFill>
                        </a:rPr>
                        <a:t>Aritmética digital adoptada (puto fijo o punto flotante).</a:t>
                      </a:r>
                    </a:p>
                    <a:p>
                      <a:pPr marL="742950" lvl="1" indent="-285750" algn="l">
                        <a:lnSpc>
                          <a:spcPct val="100000"/>
                        </a:lnSpc>
                        <a:spcBef>
                          <a:spcPts val="0"/>
                        </a:spcBef>
                        <a:spcAft>
                          <a:spcPts val="0"/>
                        </a:spcAft>
                        <a:buFont typeface="Courier New"/>
                        <a:buChar char="o"/>
                      </a:pPr>
                      <a:r>
                        <a:rPr lang="es-ES" sz="2400" b="0" i="0" u="none" strike="noStrike" noProof="0" dirty="0">
                          <a:solidFill>
                            <a:srgbClr val="3D3D3D"/>
                          </a:solidFill>
                          <a:latin typeface="Calibri"/>
                        </a:rPr>
                        <a:t>Configuración de hardware/software.</a:t>
                      </a:r>
                    </a:p>
                    <a:p>
                      <a:pPr marL="742950" lvl="1" indent="-285750" algn="l">
                        <a:lnSpc>
                          <a:spcPct val="100000"/>
                        </a:lnSpc>
                        <a:spcBef>
                          <a:spcPts val="0"/>
                        </a:spcBef>
                        <a:spcAft>
                          <a:spcPts val="0"/>
                        </a:spcAft>
                        <a:buFont typeface="Courier New"/>
                        <a:buChar char="o"/>
                      </a:pPr>
                      <a:r>
                        <a:rPr lang="es-ES" sz="2400" b="0" i="0" u="none" strike="noStrike" noProof="0" dirty="0">
                          <a:solidFill>
                            <a:srgbClr val="3D3D3D"/>
                          </a:solidFill>
                          <a:latin typeface="Calibri"/>
                        </a:rPr>
                        <a:t>Análisis de la degradación dinámica.</a:t>
                      </a:r>
                    </a:p>
                  </a:txBody>
                  <a:tcPr/>
                </a:tc>
                <a:tc>
                  <a:txBody>
                    <a:bodyPr/>
                    <a:lstStyle/>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latin typeface="Calibri"/>
                        </a:rPr>
                        <a:t>Velocidad de encriptación: Aceptable si </a:t>
                      </a:r>
                      <a:r>
                        <a:rPr lang="es-ES" sz="2400" b="0" i="1" u="none" strike="noStrike" noProof="0" dirty="0" err="1">
                          <a:solidFill>
                            <a:srgbClr val="3D3D3D"/>
                          </a:solidFill>
                          <a:latin typeface="Calibri"/>
                        </a:rPr>
                        <a:t>f</a:t>
                      </a:r>
                      <a:r>
                        <a:rPr lang="es-ES" sz="2400" b="0" i="1" u="none" strike="noStrike" baseline="-25000" noProof="0" dirty="0" err="1">
                          <a:solidFill>
                            <a:srgbClr val="3D3D3D"/>
                          </a:solidFill>
                          <a:latin typeface="Calibri"/>
                        </a:rPr>
                        <a:t>z</a:t>
                      </a:r>
                      <a:r>
                        <a:rPr lang="es-ES" sz="2400" b="0" i="0" u="none" strike="noStrike" baseline="-25000" noProof="0" dirty="0">
                          <a:solidFill>
                            <a:srgbClr val="3D3D3D"/>
                          </a:solidFill>
                          <a:latin typeface="Calibri"/>
                        </a:rPr>
                        <a:t> </a:t>
                      </a:r>
                      <a:r>
                        <a:rPr lang="es-ES" sz="2400" b="0" i="0" u="none" strike="noStrike" noProof="0" dirty="0">
                          <a:solidFill>
                            <a:srgbClr val="3D3D3D"/>
                          </a:solidFill>
                          <a:latin typeface="Calibri"/>
                        </a:rPr>
                        <a:t>/</a:t>
                      </a:r>
                      <a:r>
                        <a:rPr lang="es-ES" sz="2400" b="0" i="1" u="none" strike="noStrike" noProof="0" dirty="0">
                          <a:solidFill>
                            <a:srgbClr val="3D3D3D"/>
                          </a:solidFill>
                          <a:latin typeface="Calibri"/>
                        </a:rPr>
                        <a:t>a</a:t>
                      </a:r>
                      <a:r>
                        <a:rPr lang="es-ES" sz="2400" b="0" i="0" u="none" strike="noStrike" noProof="0" dirty="0">
                          <a:solidFill>
                            <a:srgbClr val="3D3D3D"/>
                          </a:solidFill>
                          <a:latin typeface="Calibri"/>
                        </a:rPr>
                        <a:t> bps (</a:t>
                      </a:r>
                      <a:r>
                        <a:rPr lang="es-ES" sz="2400" b="0" i="1" u="none" strike="noStrike" noProof="0" dirty="0">
                          <a:solidFill>
                            <a:srgbClr val="3D3D3D"/>
                          </a:solidFill>
                          <a:latin typeface="Calibri"/>
                        </a:rPr>
                        <a:t>a</a:t>
                      </a:r>
                      <a:r>
                        <a:rPr lang="es-ES" sz="2400" b="0" i="0" u="none" strike="noStrike" noProof="0" dirty="0">
                          <a:solidFill>
                            <a:srgbClr val="3D3D3D"/>
                          </a:solidFill>
                          <a:latin typeface="Calibri"/>
                        </a:rPr>
                        <a:t> ≤ 100, </a:t>
                      </a:r>
                      <a:r>
                        <a:rPr lang="es-ES" sz="2400" b="0" i="1" u="none" strike="noStrike" noProof="0" dirty="0" err="1">
                          <a:solidFill>
                            <a:srgbClr val="3D3D3D"/>
                          </a:solidFill>
                          <a:latin typeface="Calibri"/>
                        </a:rPr>
                        <a:t>f</a:t>
                      </a:r>
                      <a:r>
                        <a:rPr lang="es-ES" sz="2400" b="0" i="1" u="none" strike="noStrike" baseline="-25000" noProof="0" dirty="0" err="1">
                          <a:solidFill>
                            <a:srgbClr val="3D3D3D"/>
                          </a:solidFill>
                          <a:latin typeface="Calibri"/>
                        </a:rPr>
                        <a:t>z</a:t>
                      </a:r>
                      <a:r>
                        <a:rPr lang="es-ES" sz="2400" b="0" i="1" u="none" strike="noStrike" noProof="0" dirty="0">
                          <a:solidFill>
                            <a:srgbClr val="3D3D3D"/>
                          </a:solidFill>
                          <a:latin typeface="Calibri"/>
                        </a:rPr>
                        <a:t> </a:t>
                      </a:r>
                      <a:r>
                        <a:rPr lang="es-ES" sz="2400" b="0" i="0" u="none" strike="noStrike" noProof="0" dirty="0">
                          <a:solidFill>
                            <a:srgbClr val="3D3D3D"/>
                          </a:solidFill>
                          <a:latin typeface="Calibri"/>
                        </a:rPr>
                        <a:t>= velocidad de CPU en Hz).</a:t>
                      </a:r>
                      <a:endParaRPr lang="es-ES" sz="2400" b="0" dirty="0">
                        <a:solidFill>
                          <a:srgbClr val="3D3D3D"/>
                        </a:solidFill>
                      </a:endParaRPr>
                    </a:p>
                    <a:p>
                      <a:pPr marL="285750" lvl="0" indent="-285750">
                        <a:buFont typeface="Arial"/>
                        <a:buChar char="•"/>
                      </a:pPr>
                      <a:r>
                        <a:rPr lang="es-ES" sz="2400" b="0" i="0" u="none" strike="noStrike" noProof="0" dirty="0">
                          <a:solidFill>
                            <a:srgbClr val="3D3D3D"/>
                          </a:solidFill>
                        </a:rPr>
                        <a:t>Evitar el uso de iteraciones múltiples para cada paso de cifrado.</a:t>
                      </a:r>
                      <a:endParaRPr lang="es-ES" sz="2400" b="0" dirty="0">
                        <a:solidFill>
                          <a:srgbClr val="3D3D3D"/>
                        </a:solidFill>
                      </a:endParaRP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rPr>
                        <a:t>Evitar el uso de aritmética complicada de punto flotante.</a:t>
                      </a:r>
                      <a:endParaRPr lang="es-ES" sz="2400" b="0" dirty="0">
                        <a:solidFill>
                          <a:srgbClr val="3D3D3D"/>
                        </a:solidFill>
                      </a:endParaRP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rPr>
                        <a:t>Elegir el sistema caótico más simple.</a:t>
                      </a:r>
                      <a:endParaRPr lang="es-ES" sz="2400" b="0" dirty="0">
                        <a:solidFill>
                          <a:srgbClr val="3D3D3D"/>
                        </a:solidFill>
                      </a:endParaRP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rPr>
                        <a:t>Computación paralela.</a:t>
                      </a:r>
                      <a:endParaRPr lang="es-ES" sz="2400" b="0" dirty="0">
                        <a:solidFill>
                          <a:srgbClr val="3D3D3D"/>
                        </a:solidFill>
                      </a:endParaRPr>
                    </a:p>
                  </a:txBody>
                  <a:tcPr/>
                </a:tc>
                <a:tc>
                  <a:txBody>
                    <a:bodyPr/>
                    <a:lstStyle/>
                    <a:p>
                      <a:pPr marL="285750" lvl="0" indent="-285750">
                        <a:buFont typeface="Arial"/>
                        <a:buChar char="•"/>
                      </a:pPr>
                      <a:r>
                        <a:rPr lang="es-ES" sz="2400" b="0" i="0" u="none" strike="noStrike" noProof="0" dirty="0">
                          <a:solidFill>
                            <a:srgbClr val="3D3D3D"/>
                          </a:solidFill>
                          <a:latin typeface="Calibri"/>
                        </a:rPr>
                        <a:t>Evitar ventanas periódicas.</a:t>
                      </a:r>
                      <a:endParaRPr lang="es-ES" sz="2400" b="0" dirty="0">
                        <a:solidFill>
                          <a:srgbClr val="3D3D3D"/>
                        </a:solidFill>
                      </a:endParaRPr>
                    </a:p>
                    <a:p>
                      <a:pPr marL="285750" lvl="0" indent="-285750">
                        <a:buFont typeface="Arial"/>
                        <a:buChar char="•"/>
                      </a:pPr>
                      <a:r>
                        <a:rPr lang="es-ES" sz="2400" b="0" i="0" u="none" strike="noStrike" noProof="0" dirty="0">
                          <a:solidFill>
                            <a:srgbClr val="3D3D3D"/>
                          </a:solidFill>
                        </a:rPr>
                        <a:t>Suficientemente grande como para frustrar los ataques de fuerza bruta.</a:t>
                      </a:r>
                      <a:endParaRPr lang="es-ES" sz="2400" b="0">
                        <a:solidFill>
                          <a:srgbClr val="3D3D3D"/>
                        </a:solidFill>
                      </a:endParaRP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latin typeface="Calibri"/>
                        </a:rPr>
                        <a:t>Suficientemente sensible para garantizar la llamada propiedad de avalancha.</a:t>
                      </a:r>
                      <a:endParaRPr lang="es-ES" sz="2400" b="0" dirty="0">
                        <a:solidFill>
                          <a:srgbClr val="3D3D3D"/>
                        </a:solidFill>
                      </a:endParaRPr>
                    </a:p>
                    <a:p>
                      <a:pPr marL="285750" lvl="0" indent="-285750" algn="l">
                        <a:lnSpc>
                          <a:spcPct val="100000"/>
                        </a:lnSpc>
                        <a:spcBef>
                          <a:spcPts val="0"/>
                        </a:spcBef>
                        <a:spcAft>
                          <a:spcPts val="0"/>
                        </a:spcAft>
                        <a:buFont typeface="Arial"/>
                        <a:buChar char="•"/>
                      </a:pPr>
                      <a:r>
                        <a:rPr lang="es-ES" sz="2400" b="0" i="0" u="none" strike="noStrike" noProof="0" dirty="0">
                          <a:solidFill>
                            <a:srgbClr val="3D3D3D"/>
                          </a:solidFill>
                        </a:rPr>
                        <a:t>Debe ser un producto, pero no una suma, de todos los parámetros implicados.</a:t>
                      </a:r>
                      <a:endParaRPr lang="es-ES" sz="2400" b="0" dirty="0">
                        <a:solidFill>
                          <a:srgbClr val="3D3D3D"/>
                        </a:solidFill>
                      </a:endParaRPr>
                    </a:p>
                  </a:txBody>
                  <a:tcPr/>
                </a:tc>
                <a:extLst>
                  <a:ext uri="{0D108BD9-81ED-4DB2-BD59-A6C34878D82A}">
                    <a16:rowId xmlns:a16="http://schemas.microsoft.com/office/drawing/2014/main" val="3254887969"/>
                  </a:ext>
                </a:extLst>
              </a:tr>
            </a:tbl>
          </a:graphicData>
        </a:graphic>
      </p:graphicFrame>
    </p:spTree>
    <p:extLst>
      <p:ext uri="{BB962C8B-B14F-4D97-AF65-F5344CB8AC3E}">
        <p14:creationId xmlns:p14="http://schemas.microsoft.com/office/powerpoint/2010/main" val="4158807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118419" y="893367"/>
            <a:ext cx="18236787" cy="1846659"/>
          </a:xfrm>
          <a:prstGeom prst="rect">
            <a:avLst/>
          </a:prstGeom>
        </p:spPr>
        <p:txBody>
          <a:bodyPr vert="horz" wrap="none" lIns="0" tIns="0" rIns="0" bIns="0" rtlCol="0" anchor="t">
            <a:spAutoFit/>
          </a:bodyPr>
          <a:lstStyle/>
          <a:p>
            <a:r>
              <a:rPr lang="es-ES" sz="6000" b="1" spc="10">
                <a:solidFill>
                  <a:srgbClr val="484D50"/>
                </a:solidFill>
                <a:latin typeface="Lato"/>
                <a:cs typeface="Arial"/>
              </a:rPr>
              <a:t>PT3: </a:t>
            </a:r>
            <a:r>
              <a:rPr lang="es-ES" sz="6000" b="1" spc="10">
                <a:solidFill>
                  <a:srgbClr val="484D50"/>
                </a:solidFill>
                <a:latin typeface="Lato"/>
                <a:ea typeface="+mn-lt"/>
                <a:cs typeface="Arial"/>
              </a:rPr>
              <a:t>DISEÑO DE LOS SISTEMAS DE CRIPTOGRAFÍA</a:t>
            </a:r>
            <a:endParaRPr lang="en-US">
              <a:solidFill>
                <a:srgbClr val="000000"/>
              </a:solidFill>
              <a:latin typeface="Calibri"/>
              <a:ea typeface="+mn-lt"/>
              <a:cs typeface="Calibri"/>
            </a:endParaRPr>
          </a:p>
          <a:p>
            <a:r>
              <a:rPr lang="es-ES" sz="6000" b="1" spc="10">
                <a:solidFill>
                  <a:srgbClr val="484D50"/>
                </a:solidFill>
                <a:latin typeface="Lato"/>
                <a:ea typeface="+mn-lt"/>
                <a:cs typeface="Arial"/>
              </a:rPr>
              <a:t>          Y COMUNICACIONES</a:t>
            </a:r>
            <a:endParaRPr lang="en-US">
              <a:cs typeface="Calibri"/>
            </a:endParaRPr>
          </a:p>
        </p:txBody>
      </p:sp>
      <p:sp>
        <p:nvSpPr>
          <p:cNvPr id="3" name="object 3"/>
          <p:cNvSpPr/>
          <p:nvPr/>
        </p:nvSpPr>
        <p:spPr>
          <a:xfrm>
            <a:off x="743585" y="825500"/>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11" name="Rectángulo: esquinas redondeadas 10">
            <a:extLst>
              <a:ext uri="{FF2B5EF4-FFF2-40B4-BE49-F238E27FC236}">
                <a16:creationId xmlns:a16="http://schemas.microsoft.com/office/drawing/2014/main" id="{78CC780B-8D87-4817-A191-2A5220D72285}"/>
              </a:ext>
            </a:extLst>
          </p:cNvPr>
          <p:cNvSpPr/>
          <p:nvPr/>
        </p:nvSpPr>
        <p:spPr>
          <a:xfrm rot="-5400000">
            <a:off x="-260845" y="5918780"/>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OBJETIVOS</a:t>
            </a:r>
          </a:p>
        </p:txBody>
      </p:sp>
      <p:sp>
        <p:nvSpPr>
          <p:cNvPr id="13" name="Rectángulo: esquinas redondeadas 12">
            <a:extLst>
              <a:ext uri="{FF2B5EF4-FFF2-40B4-BE49-F238E27FC236}">
                <a16:creationId xmlns:a16="http://schemas.microsoft.com/office/drawing/2014/main" id="{123391AE-7CA5-4D25-88AA-83A236E070A6}"/>
              </a:ext>
            </a:extLst>
          </p:cNvPr>
          <p:cNvSpPr/>
          <p:nvPr/>
        </p:nvSpPr>
        <p:spPr>
          <a:xfrm>
            <a:off x="2818697" y="3890492"/>
            <a:ext cx="7021898" cy="1174148"/>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DISEÑO DEL GENERADOR DE NÚMEROS PSEUDO-ALEATORIOS</a:t>
            </a:r>
            <a:endParaRPr lang="es-ES"/>
          </a:p>
        </p:txBody>
      </p:sp>
      <p:sp>
        <p:nvSpPr>
          <p:cNvPr id="25" name="Rectángulo: esquinas redondeadas 24">
            <a:extLst>
              <a:ext uri="{FF2B5EF4-FFF2-40B4-BE49-F238E27FC236}">
                <a16:creationId xmlns:a16="http://schemas.microsoft.com/office/drawing/2014/main" id="{D1D50444-C132-443E-B3C5-81968E39B7B3}"/>
              </a:ext>
            </a:extLst>
          </p:cNvPr>
          <p:cNvSpPr/>
          <p:nvPr/>
        </p:nvSpPr>
        <p:spPr>
          <a:xfrm>
            <a:off x="2817350" y="5191798"/>
            <a:ext cx="7021899" cy="1089231"/>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dirty="0">
                <a:solidFill>
                  <a:srgbClr val="3D3D3D"/>
                </a:solidFill>
                <a:latin typeface="Lato"/>
                <a:cs typeface="Calibri"/>
              </a:rPr>
              <a:t>DISEÑO DE LOS ALGORITMOS DE </a:t>
            </a:r>
            <a:r>
              <a:rPr lang="es-ES" sz="2800" b="1">
                <a:solidFill>
                  <a:srgbClr val="3D3D3D"/>
                </a:solidFill>
                <a:latin typeface="Lato"/>
                <a:cs typeface="Calibri"/>
              </a:rPr>
              <a:t>ENCRIPTACIÓN Y DECRIPTACIÓN</a:t>
            </a:r>
          </a:p>
        </p:txBody>
      </p:sp>
      <p:sp>
        <p:nvSpPr>
          <p:cNvPr id="9" name="Rectángulo: esquinas redondeadas 8">
            <a:extLst>
              <a:ext uri="{FF2B5EF4-FFF2-40B4-BE49-F238E27FC236}">
                <a16:creationId xmlns:a16="http://schemas.microsoft.com/office/drawing/2014/main" id="{C8B2017D-8CDC-4A2A-BECA-9BDF94D3574A}"/>
              </a:ext>
            </a:extLst>
          </p:cNvPr>
          <p:cNvSpPr/>
          <p:nvPr/>
        </p:nvSpPr>
        <p:spPr>
          <a:xfrm rot="-5400000">
            <a:off x="8597731" y="5890491"/>
            <a:ext cx="4968855" cy="919400"/>
          </a:xfrm>
          <a:prstGeom prst="round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3600" b="1">
                <a:solidFill>
                  <a:schemeClr val="bg1"/>
                </a:solidFill>
                <a:latin typeface="Lato"/>
                <a:cs typeface="Calibri"/>
              </a:rPr>
              <a:t>RECURSOS</a:t>
            </a:r>
          </a:p>
        </p:txBody>
      </p:sp>
      <p:sp>
        <p:nvSpPr>
          <p:cNvPr id="15" name="Rectángulo: esquinas redondeadas 14">
            <a:extLst>
              <a:ext uri="{FF2B5EF4-FFF2-40B4-BE49-F238E27FC236}">
                <a16:creationId xmlns:a16="http://schemas.microsoft.com/office/drawing/2014/main" id="{BDADB5B2-5957-484A-9631-E5141995639A}"/>
              </a:ext>
            </a:extLst>
          </p:cNvPr>
          <p:cNvSpPr/>
          <p:nvPr/>
        </p:nvSpPr>
        <p:spPr>
          <a:xfrm>
            <a:off x="2816018" y="6422380"/>
            <a:ext cx="7021899" cy="1131688"/>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DISEÑO DEL SISTEMA DE COMUNICACIONES</a:t>
            </a:r>
          </a:p>
        </p:txBody>
      </p:sp>
      <p:sp>
        <p:nvSpPr>
          <p:cNvPr id="16" name="Rectángulo: esquinas redondeadas 15">
            <a:extLst>
              <a:ext uri="{FF2B5EF4-FFF2-40B4-BE49-F238E27FC236}">
                <a16:creationId xmlns:a16="http://schemas.microsoft.com/office/drawing/2014/main" id="{33C183FD-9FAE-4DA1-A5CE-2F329AAE25D2}"/>
              </a:ext>
            </a:extLst>
          </p:cNvPr>
          <p:cNvSpPr/>
          <p:nvPr/>
        </p:nvSpPr>
        <p:spPr>
          <a:xfrm>
            <a:off x="2815954" y="7695396"/>
            <a:ext cx="7021899" cy="1089231"/>
          </a:xfrm>
          <a:prstGeom prst="round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800" b="1">
                <a:solidFill>
                  <a:srgbClr val="3D3D3D"/>
                </a:solidFill>
                <a:latin typeface="Lato"/>
                <a:cs typeface="Calibri"/>
              </a:rPr>
              <a:t>PROTECCIÓN CONTRA ATAQUES DE SINCRONIZACIÓN</a:t>
            </a:r>
            <a:endParaRPr lang="es-ES"/>
          </a:p>
        </p:txBody>
      </p:sp>
      <p:pic>
        <p:nvPicPr>
          <p:cNvPr id="5" name="Imagen 5" descr="Imagen que contiene dibujo, plato, alimentos&#10;&#10;Descripción generada con confianza muy alta">
            <a:extLst>
              <a:ext uri="{FF2B5EF4-FFF2-40B4-BE49-F238E27FC236}">
                <a16:creationId xmlns:a16="http://schemas.microsoft.com/office/drawing/2014/main" id="{E22E6F03-8279-458E-8A43-924D28A1E50C}"/>
              </a:ext>
            </a:extLst>
          </p:cNvPr>
          <p:cNvPicPr>
            <a:picLocks noChangeAspect="1"/>
          </p:cNvPicPr>
          <p:nvPr/>
        </p:nvPicPr>
        <p:blipFill>
          <a:blip r:embed="rId3"/>
          <a:stretch>
            <a:fillRect/>
          </a:stretch>
        </p:blipFill>
        <p:spPr>
          <a:xfrm>
            <a:off x="12723260" y="4048401"/>
            <a:ext cx="5097441" cy="1683720"/>
          </a:xfrm>
          <a:prstGeom prst="rect">
            <a:avLst/>
          </a:prstGeom>
        </p:spPr>
      </p:pic>
      <p:sp>
        <p:nvSpPr>
          <p:cNvPr id="7" name="Rectángulo: esquinas redondeadas 6">
            <a:extLst>
              <a:ext uri="{FF2B5EF4-FFF2-40B4-BE49-F238E27FC236}">
                <a16:creationId xmlns:a16="http://schemas.microsoft.com/office/drawing/2014/main" id="{2AE9DC3A-4101-4F82-B46C-E2DFACDF51BD}"/>
              </a:ext>
            </a:extLst>
          </p:cNvPr>
          <p:cNvSpPr/>
          <p:nvPr/>
        </p:nvSpPr>
        <p:spPr>
          <a:xfrm>
            <a:off x="11706084" y="3877884"/>
            <a:ext cx="7223827" cy="4974552"/>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8" name="Imagen 16" descr="Imagen que contiene dibujo&#10;&#10;Descripción generada con confianza muy alta">
            <a:extLst>
              <a:ext uri="{FF2B5EF4-FFF2-40B4-BE49-F238E27FC236}">
                <a16:creationId xmlns:a16="http://schemas.microsoft.com/office/drawing/2014/main" id="{0EFD6EE9-098F-48E9-A5FD-38015F6B6C6A}"/>
              </a:ext>
            </a:extLst>
          </p:cNvPr>
          <p:cNvPicPr>
            <a:picLocks noChangeAspect="1"/>
          </p:cNvPicPr>
          <p:nvPr/>
        </p:nvPicPr>
        <p:blipFill>
          <a:blip r:embed="rId4"/>
          <a:stretch>
            <a:fillRect/>
          </a:stretch>
        </p:blipFill>
        <p:spPr>
          <a:xfrm>
            <a:off x="12525362" y="7262311"/>
            <a:ext cx="2744487" cy="1371600"/>
          </a:xfrm>
          <a:prstGeom prst="rect">
            <a:avLst/>
          </a:prstGeom>
        </p:spPr>
      </p:pic>
      <p:pic>
        <p:nvPicPr>
          <p:cNvPr id="18" name="Imagen 18" descr="Imagen que contiene dibujo&#10;&#10;Descripción generada con confianza muy alta">
            <a:extLst>
              <a:ext uri="{FF2B5EF4-FFF2-40B4-BE49-F238E27FC236}">
                <a16:creationId xmlns:a16="http://schemas.microsoft.com/office/drawing/2014/main" id="{58325BD4-5DD6-491F-AE48-1D01E5806319}"/>
              </a:ext>
            </a:extLst>
          </p:cNvPr>
          <p:cNvPicPr>
            <a:picLocks noChangeAspect="1"/>
          </p:cNvPicPr>
          <p:nvPr/>
        </p:nvPicPr>
        <p:blipFill>
          <a:blip r:embed="rId5"/>
          <a:stretch>
            <a:fillRect/>
          </a:stretch>
        </p:blipFill>
        <p:spPr>
          <a:xfrm>
            <a:off x="15706098" y="7409653"/>
            <a:ext cx="2231665" cy="926126"/>
          </a:xfrm>
          <a:prstGeom prst="rect">
            <a:avLst/>
          </a:prstGeom>
        </p:spPr>
      </p:pic>
      <p:pic>
        <p:nvPicPr>
          <p:cNvPr id="20" name="Imagen 20" descr="Imagen que contiene dibujo, señal&#10;&#10;Descripción generada con confianza muy alta">
            <a:extLst>
              <a:ext uri="{FF2B5EF4-FFF2-40B4-BE49-F238E27FC236}">
                <a16:creationId xmlns:a16="http://schemas.microsoft.com/office/drawing/2014/main" id="{F117842E-B738-406F-8C73-3324CB15C08C}"/>
              </a:ext>
            </a:extLst>
          </p:cNvPr>
          <p:cNvPicPr>
            <a:picLocks noChangeAspect="1"/>
          </p:cNvPicPr>
          <p:nvPr/>
        </p:nvPicPr>
        <p:blipFill>
          <a:blip r:embed="rId6"/>
          <a:stretch>
            <a:fillRect/>
          </a:stretch>
        </p:blipFill>
        <p:spPr>
          <a:xfrm>
            <a:off x="13309240" y="6299023"/>
            <a:ext cx="3785216" cy="1113567"/>
          </a:xfrm>
          <a:prstGeom prst="rect">
            <a:avLst/>
          </a:prstGeom>
        </p:spPr>
      </p:pic>
    </p:spTree>
    <p:extLst>
      <p:ext uri="{BB962C8B-B14F-4D97-AF65-F5344CB8AC3E}">
        <p14:creationId xmlns:p14="http://schemas.microsoft.com/office/powerpoint/2010/main" val="357359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59929" y="1036056"/>
            <a:ext cx="13897202" cy="830997"/>
          </a:xfrm>
          <a:prstGeom prst="rect">
            <a:avLst/>
          </a:prstGeom>
        </p:spPr>
        <p:txBody>
          <a:bodyPr vert="horz" wrap="none" lIns="0" tIns="0" rIns="0" bIns="0" rtlCol="0" anchor="t">
            <a:spAutoFit/>
          </a:bodyPr>
          <a:lstStyle/>
          <a:p>
            <a:r>
              <a:rPr lang="es-ES" sz="5400" b="1" spc="10">
                <a:solidFill>
                  <a:srgbClr val="484D50"/>
                </a:solidFill>
                <a:latin typeface="Lato"/>
                <a:cs typeface="Arial"/>
              </a:rPr>
              <a:t>PT3: DISEÑO DEL PRNG BASADO EN CAOS</a:t>
            </a:r>
            <a:endParaRPr lang="es-ES" sz="5400" b="1" spc="10">
              <a:solidFill>
                <a:srgbClr val="484D50"/>
              </a:solidFill>
              <a:latin typeface="Lato" panose="020F0502020204030203" pitchFamily="34" charset="0"/>
              <a:cs typeface="Arial"/>
            </a:endParaRPr>
          </a:p>
        </p:txBody>
      </p:sp>
      <p:sp>
        <p:nvSpPr>
          <p:cNvPr id="3" name="object 3"/>
          <p:cNvSpPr/>
          <p:nvPr/>
        </p:nvSpPr>
        <p:spPr>
          <a:xfrm>
            <a:off x="984152" y="953110"/>
            <a:ext cx="47883" cy="1109553"/>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4" name="Rectángulo: esquinas redondeadas 3">
            <a:extLst>
              <a:ext uri="{FF2B5EF4-FFF2-40B4-BE49-F238E27FC236}">
                <a16:creationId xmlns:a16="http://schemas.microsoft.com/office/drawing/2014/main" id="{C7E6206B-CD88-4B61-ADDA-DBA9CF4BD47A}"/>
              </a:ext>
            </a:extLst>
          </p:cNvPr>
          <p:cNvSpPr/>
          <p:nvPr/>
        </p:nvSpPr>
        <p:spPr>
          <a:xfrm>
            <a:off x="4133138" y="2233025"/>
            <a:ext cx="11127990" cy="8802378"/>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sz="2400" b="1" dirty="0">
              <a:solidFill>
                <a:srgbClr val="3D3D3D"/>
              </a:solidFill>
              <a:latin typeface="Lato"/>
              <a:cs typeface="Calibri"/>
            </a:endParaRPr>
          </a:p>
        </p:txBody>
      </p:sp>
      <p:sp>
        <p:nvSpPr>
          <p:cNvPr id="9" name="CuadroTexto 8">
            <a:extLst>
              <a:ext uri="{FF2B5EF4-FFF2-40B4-BE49-F238E27FC236}">
                <a16:creationId xmlns:a16="http://schemas.microsoft.com/office/drawing/2014/main" id="{BCA774F8-4B95-489E-9B24-DB60CD166DC9}"/>
              </a:ext>
            </a:extLst>
          </p:cNvPr>
          <p:cNvSpPr txBox="1"/>
          <p:nvPr/>
        </p:nvSpPr>
        <p:spPr>
          <a:xfrm>
            <a:off x="4591605" y="3296587"/>
            <a:ext cx="522101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400" b="1" u="sng">
                <a:solidFill>
                  <a:srgbClr val="3D3D3D"/>
                </a:solidFill>
                <a:latin typeface="Lato"/>
                <a:cs typeface="Calibri"/>
              </a:rPr>
              <a:t>FUNDAMENTOS</a:t>
            </a:r>
            <a:endParaRPr lang="es-ES" sz="2400" u="sng" dirty="0">
              <a:ea typeface="+mn-lt"/>
              <a:cs typeface="+mn-lt"/>
            </a:endParaRPr>
          </a:p>
          <a:p>
            <a:pPr algn="ctr"/>
            <a:endParaRPr lang="es-ES" sz="2400" dirty="0">
              <a:ea typeface="+mn-lt"/>
              <a:cs typeface="+mn-lt"/>
            </a:endParaRPr>
          </a:p>
          <a:p>
            <a:pPr marL="285750" indent="-285750">
              <a:buFont typeface="Arial,Sans-Serif"/>
              <a:buChar char="•"/>
            </a:pPr>
            <a:r>
              <a:rPr lang="es-ES" sz="2400" b="1">
                <a:solidFill>
                  <a:srgbClr val="3D3D3D"/>
                </a:solidFill>
                <a:latin typeface="Lato"/>
                <a:cs typeface="Calibri"/>
              </a:rPr>
              <a:t>Dos osciladores de Rössler.</a:t>
            </a:r>
            <a:endParaRPr lang="es-ES" sz="2400" dirty="0">
              <a:ea typeface="+mn-lt"/>
              <a:cs typeface="+mn-lt"/>
            </a:endParaRPr>
          </a:p>
          <a:p>
            <a:pPr marL="285750" indent="-285750">
              <a:buFont typeface="Arial,Sans-Serif"/>
              <a:buChar char="•"/>
            </a:pPr>
            <a:r>
              <a:rPr lang="es-ES" sz="2400" b="1">
                <a:solidFill>
                  <a:srgbClr val="3D3D3D"/>
                </a:solidFill>
                <a:latin typeface="Lato"/>
                <a:cs typeface="Calibri"/>
              </a:rPr>
              <a:t>Configuración maestro-esclavo.</a:t>
            </a:r>
            <a:endParaRPr lang="es-ES" sz="2400" dirty="0">
              <a:ea typeface="+mn-lt"/>
              <a:cs typeface="+mn-lt"/>
            </a:endParaRPr>
          </a:p>
          <a:p>
            <a:pPr marL="285750" indent="-285750">
              <a:buFont typeface="Arial,Sans-Serif"/>
              <a:buChar char="•"/>
            </a:pPr>
            <a:r>
              <a:rPr lang="es-ES" sz="2400" b="1">
                <a:solidFill>
                  <a:srgbClr val="3D3D3D"/>
                </a:solidFill>
                <a:latin typeface="Lato"/>
                <a:cs typeface="Calibri"/>
              </a:rPr>
              <a:t>Acoplamiento difusivo.</a:t>
            </a:r>
            <a:endParaRPr lang="es-ES" sz="2400" dirty="0">
              <a:ea typeface="+mn-lt"/>
              <a:cs typeface="+mn-lt"/>
            </a:endParaRPr>
          </a:p>
          <a:p>
            <a:pPr marL="285750" indent="-285750">
              <a:buFont typeface="Arial,Sans-Serif"/>
              <a:buChar char="•"/>
            </a:pPr>
            <a:r>
              <a:rPr lang="es-ES" sz="2400" b="1">
                <a:solidFill>
                  <a:srgbClr val="3D3D3D"/>
                </a:solidFill>
                <a:latin typeface="Lato"/>
                <a:cs typeface="Calibri"/>
              </a:rPr>
              <a:t>Fuerza de acoplamiento débil.</a:t>
            </a:r>
            <a:endParaRPr lang="es-ES" sz="2400" dirty="0">
              <a:ea typeface="+mn-lt"/>
              <a:cs typeface="+mn-lt"/>
            </a:endParaRPr>
          </a:p>
          <a:p>
            <a:pPr marL="285750" indent="-285750">
              <a:buFont typeface="Arial,Sans-Serif"/>
              <a:buChar char="•"/>
            </a:pPr>
            <a:r>
              <a:rPr lang="es-ES" sz="2400" b="1">
                <a:solidFill>
                  <a:srgbClr val="3D3D3D"/>
                </a:solidFill>
                <a:latin typeface="Lato"/>
                <a:cs typeface="Calibri"/>
              </a:rPr>
              <a:t>Sincronización de fase.</a:t>
            </a:r>
            <a:endParaRPr lang="en-US" sz="2400">
              <a:ea typeface="+mn-lt"/>
              <a:cs typeface="+mn-lt"/>
            </a:endParaRPr>
          </a:p>
          <a:p>
            <a:pPr marL="285750" indent="-285750">
              <a:buFont typeface="Arial,Sans-Serif"/>
              <a:buChar char="•"/>
            </a:pPr>
            <a:r>
              <a:rPr lang="es-ES" sz="2400" b="1">
                <a:solidFill>
                  <a:srgbClr val="3D3D3D"/>
                </a:solidFill>
                <a:latin typeface="Lato"/>
                <a:cs typeface="Calibri"/>
              </a:rPr>
              <a:t>Diferencia de fases</a:t>
            </a:r>
            <a:endParaRPr lang="es-ES" sz="2400" dirty="0">
              <a:ea typeface="+mn-lt"/>
              <a:cs typeface="+mn-lt"/>
            </a:endParaRPr>
          </a:p>
          <a:p>
            <a:pPr algn="l"/>
            <a:endParaRPr lang="es-ES" sz="2400" dirty="0">
              <a:cs typeface="Calibri"/>
            </a:endParaRPr>
          </a:p>
        </p:txBody>
      </p:sp>
      <p:sp>
        <p:nvSpPr>
          <p:cNvPr id="10" name="Rectángulo: esquinas redondeadas 9">
            <a:extLst>
              <a:ext uri="{FF2B5EF4-FFF2-40B4-BE49-F238E27FC236}">
                <a16:creationId xmlns:a16="http://schemas.microsoft.com/office/drawing/2014/main" id="{893E5940-607B-417F-BCDE-EB9299DDF4D8}"/>
              </a:ext>
            </a:extLst>
          </p:cNvPr>
          <p:cNvSpPr/>
          <p:nvPr/>
        </p:nvSpPr>
        <p:spPr>
          <a:xfrm>
            <a:off x="9763557" y="2543098"/>
            <a:ext cx="5138762" cy="817966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esquinas redondeadas 10">
            <a:extLst>
              <a:ext uri="{FF2B5EF4-FFF2-40B4-BE49-F238E27FC236}">
                <a16:creationId xmlns:a16="http://schemas.microsoft.com/office/drawing/2014/main" id="{4A341EA4-8C93-436F-994F-5DD46377A51D}"/>
              </a:ext>
            </a:extLst>
          </p:cNvPr>
          <p:cNvSpPr/>
          <p:nvPr/>
        </p:nvSpPr>
        <p:spPr>
          <a:xfrm>
            <a:off x="4470133" y="7043627"/>
            <a:ext cx="10434203" cy="367914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7" descr="Imagen que contiene camiseta&#10;&#10;Descripción generada con confianza muy alta">
            <a:extLst>
              <a:ext uri="{FF2B5EF4-FFF2-40B4-BE49-F238E27FC236}">
                <a16:creationId xmlns:a16="http://schemas.microsoft.com/office/drawing/2014/main" id="{B3AD9878-8017-47C8-89F3-1F5AD9A0B098}"/>
              </a:ext>
            </a:extLst>
          </p:cNvPr>
          <p:cNvPicPr>
            <a:picLocks noChangeAspect="1"/>
          </p:cNvPicPr>
          <p:nvPr/>
        </p:nvPicPr>
        <p:blipFill>
          <a:blip r:embed="rId3"/>
          <a:stretch>
            <a:fillRect/>
          </a:stretch>
        </p:blipFill>
        <p:spPr>
          <a:xfrm>
            <a:off x="9869867" y="3139875"/>
            <a:ext cx="4896593" cy="3732805"/>
          </a:xfrm>
          <a:prstGeom prst="rect">
            <a:avLst/>
          </a:prstGeom>
        </p:spPr>
      </p:pic>
      <p:pic>
        <p:nvPicPr>
          <p:cNvPr id="12" name="Imagen 12">
            <a:extLst>
              <a:ext uri="{FF2B5EF4-FFF2-40B4-BE49-F238E27FC236}">
                <a16:creationId xmlns:a16="http://schemas.microsoft.com/office/drawing/2014/main" id="{1268E3F1-118B-497A-ACAD-4EF8CCBCAA5F}"/>
              </a:ext>
            </a:extLst>
          </p:cNvPr>
          <p:cNvPicPr>
            <a:picLocks noChangeAspect="1"/>
          </p:cNvPicPr>
          <p:nvPr/>
        </p:nvPicPr>
        <p:blipFill>
          <a:blip r:embed="rId4"/>
          <a:stretch>
            <a:fillRect/>
          </a:stretch>
        </p:blipFill>
        <p:spPr>
          <a:xfrm>
            <a:off x="4676450" y="7855330"/>
            <a:ext cx="10163716" cy="2466188"/>
          </a:xfrm>
          <a:prstGeom prst="rect">
            <a:avLst/>
          </a:prstGeom>
        </p:spPr>
      </p:pic>
      <p:sp>
        <p:nvSpPr>
          <p:cNvPr id="14" name="Rectángulo 13">
            <a:extLst>
              <a:ext uri="{FF2B5EF4-FFF2-40B4-BE49-F238E27FC236}">
                <a16:creationId xmlns:a16="http://schemas.microsoft.com/office/drawing/2014/main" id="{56439132-2D60-4BFA-941B-B3F25A478893}"/>
              </a:ext>
            </a:extLst>
          </p:cNvPr>
          <p:cNvSpPr/>
          <p:nvPr/>
        </p:nvSpPr>
        <p:spPr>
          <a:xfrm>
            <a:off x="8463564" y="8541957"/>
            <a:ext cx="1400803" cy="1202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2015885C-208E-4BAB-9398-DF8D7DA9E3FC}"/>
              </a:ext>
            </a:extLst>
          </p:cNvPr>
          <p:cNvSpPr txBox="1"/>
          <p:nvPr/>
        </p:nvSpPr>
        <p:spPr>
          <a:xfrm>
            <a:off x="4904054" y="7414102"/>
            <a:ext cx="95819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rgbClr val="3D3D3D"/>
                </a:solidFill>
                <a:latin typeface="Lato"/>
              </a:rPr>
              <a:t>           </a:t>
            </a:r>
            <a:r>
              <a:rPr lang="es-ES" b="1" u="sng">
                <a:solidFill>
                  <a:srgbClr val="3D3D3D"/>
                </a:solidFill>
                <a:latin typeface="Lato"/>
              </a:rPr>
              <a:t>Maestro</a:t>
            </a:r>
            <a:r>
              <a:rPr lang="es-ES" b="1" dirty="0">
                <a:solidFill>
                  <a:srgbClr val="3D3D3D"/>
                </a:solidFill>
                <a:latin typeface="Lato"/>
              </a:rPr>
              <a:t>                                                                                             </a:t>
            </a:r>
            <a:r>
              <a:rPr lang="es-ES" b="1" u="sng">
                <a:solidFill>
                  <a:srgbClr val="3D3D3D"/>
                </a:solidFill>
                <a:latin typeface="Lato"/>
              </a:rPr>
              <a:t>Esclavo</a:t>
            </a:r>
            <a:endParaRPr lang="es-ES" b="1" u="sng" dirty="0">
              <a:solidFill>
                <a:srgbClr val="3D3D3D"/>
              </a:solidFill>
              <a:latin typeface="Lato"/>
            </a:endParaRPr>
          </a:p>
        </p:txBody>
      </p:sp>
      <p:sp>
        <p:nvSpPr>
          <p:cNvPr id="8" name="Globo: línea doblada 7">
            <a:extLst>
              <a:ext uri="{FF2B5EF4-FFF2-40B4-BE49-F238E27FC236}">
                <a16:creationId xmlns:a16="http://schemas.microsoft.com/office/drawing/2014/main" id="{97F58111-1CF1-4B30-8502-7116427E58FE}"/>
              </a:ext>
            </a:extLst>
          </p:cNvPr>
          <p:cNvSpPr/>
          <p:nvPr/>
        </p:nvSpPr>
        <p:spPr>
          <a:xfrm flipH="1" flipV="1">
            <a:off x="13079287" y="8822293"/>
            <a:ext cx="1572572" cy="637207"/>
          </a:xfrm>
          <a:prstGeom prst="borderCallout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EBCFBB61-2639-460B-BFEA-291C0080DEAB}"/>
              </a:ext>
            </a:extLst>
          </p:cNvPr>
          <p:cNvSpPr txBox="1"/>
          <p:nvPr/>
        </p:nvSpPr>
        <p:spPr>
          <a:xfrm>
            <a:off x="15364607" y="854852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solidFill>
                  <a:srgbClr val="3D3D3D"/>
                </a:solidFill>
                <a:latin typeface="Lato"/>
              </a:rPr>
              <a:t>Término de acoplamiento</a:t>
            </a:r>
            <a:endParaRPr lang="es-ES">
              <a:solidFill>
                <a:srgbClr val="3D3D3D"/>
              </a:solidFill>
              <a:latin typeface="Lato"/>
              <a:cs typeface="Calibri"/>
            </a:endParaRPr>
          </a:p>
        </p:txBody>
      </p:sp>
    </p:spTree>
    <p:extLst>
      <p:ext uri="{BB962C8B-B14F-4D97-AF65-F5344CB8AC3E}">
        <p14:creationId xmlns:p14="http://schemas.microsoft.com/office/powerpoint/2010/main" val="2487756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Rectángulo 24">
            <a:extLst>
              <a:ext uri="{FF2B5EF4-FFF2-40B4-BE49-F238E27FC236}">
                <a16:creationId xmlns:a16="http://schemas.microsoft.com/office/drawing/2014/main" id="{2F768A6E-2428-4CE5-97A1-4FA96685B1A9}"/>
              </a:ext>
            </a:extLst>
          </p:cNvPr>
          <p:cNvSpPr/>
          <p:nvPr/>
        </p:nvSpPr>
        <p:spPr>
          <a:xfrm>
            <a:off x="14142208" y="6622574"/>
            <a:ext cx="4883901" cy="4471693"/>
          </a:xfrm>
          <a:prstGeom prst="rect">
            <a:avLst/>
          </a:prstGeom>
          <a:noFill/>
          <a:ln>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69F1D41B-2AF0-41A9-90FB-B4AF88994FB3}"/>
              </a:ext>
            </a:extLst>
          </p:cNvPr>
          <p:cNvSpPr/>
          <p:nvPr/>
        </p:nvSpPr>
        <p:spPr>
          <a:xfrm>
            <a:off x="7474360" y="6619716"/>
            <a:ext cx="6413066" cy="4471693"/>
          </a:xfrm>
          <a:prstGeom prst="rect">
            <a:avLst/>
          </a:prstGeom>
          <a:noFill/>
          <a:ln>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Rectángulo 20">
            <a:extLst>
              <a:ext uri="{FF2B5EF4-FFF2-40B4-BE49-F238E27FC236}">
                <a16:creationId xmlns:a16="http://schemas.microsoft.com/office/drawing/2014/main" id="{A79102F4-B485-492C-8116-FADF984A467D}"/>
              </a:ext>
            </a:extLst>
          </p:cNvPr>
          <p:cNvSpPr/>
          <p:nvPr/>
        </p:nvSpPr>
        <p:spPr>
          <a:xfrm>
            <a:off x="1190255" y="6618288"/>
            <a:ext cx="5860868" cy="4471694"/>
          </a:xfrm>
          <a:prstGeom prst="rect">
            <a:avLst/>
          </a:prstGeom>
          <a:noFill/>
          <a:ln>
            <a:solidFill>
              <a:srgbClr val="3D3D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F600EE9B-5E56-4A63-B0BF-B91A6E9F75C7}"/>
              </a:ext>
            </a:extLst>
          </p:cNvPr>
          <p:cNvSpPr/>
          <p:nvPr/>
        </p:nvSpPr>
        <p:spPr>
          <a:xfrm>
            <a:off x="1164382" y="1712857"/>
            <a:ext cx="17740215" cy="4471692"/>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2400" b="1">
                <a:latin typeface="Lato"/>
              </a:rPr>
              <a:t>GENERACIÓN DE LA SEÑAL PSEUDO-ALEATORIA</a:t>
            </a:r>
          </a:p>
          <a:p>
            <a:pPr algn="ctr"/>
            <a:endParaRPr lang="es-ES" sz="2400" b="1" dirty="0">
              <a:latin typeface="Lato"/>
            </a:endParaRPr>
          </a:p>
          <a:p>
            <a:pPr algn="ctr"/>
            <a:endParaRPr lang="es-ES" sz="2400" b="1" dirty="0">
              <a:latin typeface="Lato"/>
            </a:endParaRPr>
          </a:p>
          <a:p>
            <a:pPr algn="ctr"/>
            <a:endParaRPr lang="es-ES" sz="2400" b="1" dirty="0">
              <a:latin typeface="Lato"/>
            </a:endParaRPr>
          </a:p>
          <a:p>
            <a:pPr algn="ctr"/>
            <a:endParaRPr lang="es-ES" sz="2400" b="1" dirty="0">
              <a:latin typeface="Lato"/>
            </a:endParaRPr>
          </a:p>
          <a:p>
            <a:pPr algn="ctr"/>
            <a:endParaRPr lang="es-ES" sz="2400" b="1" dirty="0">
              <a:latin typeface="Lato"/>
            </a:endParaRPr>
          </a:p>
          <a:p>
            <a:pPr algn="ctr"/>
            <a:endParaRPr lang="es-ES" sz="2400" b="1" dirty="0">
              <a:latin typeface="Lato"/>
            </a:endParaRPr>
          </a:p>
          <a:p>
            <a:pPr algn="ctr"/>
            <a:endParaRPr lang="es-ES" sz="2400" b="1" dirty="0">
              <a:latin typeface="Lato"/>
              <a:cs typeface="Calibri"/>
            </a:endParaRPr>
          </a:p>
          <a:p>
            <a:pPr algn="ctr"/>
            <a:endParaRPr lang="es-ES" sz="2400" b="1" dirty="0">
              <a:latin typeface="Lato"/>
              <a:cs typeface="Calibri"/>
            </a:endParaRPr>
          </a:p>
          <a:p>
            <a:pPr algn="ctr"/>
            <a:endParaRPr lang="es-ES" sz="2400" b="1" dirty="0">
              <a:latin typeface="Lato"/>
              <a:cs typeface="Calibri"/>
            </a:endParaRPr>
          </a:p>
          <a:p>
            <a:pPr algn="ctr"/>
            <a:endParaRPr lang="es-ES" sz="2400" b="1" dirty="0">
              <a:latin typeface="Lato"/>
              <a:cs typeface="Calibri"/>
            </a:endParaRPr>
          </a:p>
        </p:txBody>
      </p:sp>
      <p:sp>
        <p:nvSpPr>
          <p:cNvPr id="2" name="text 1"/>
          <p:cNvSpPr txBox="1"/>
          <p:nvPr/>
        </p:nvSpPr>
        <p:spPr>
          <a:xfrm>
            <a:off x="1274080" y="540994"/>
            <a:ext cx="13897202" cy="830997"/>
          </a:xfrm>
          <a:prstGeom prst="rect">
            <a:avLst/>
          </a:prstGeom>
        </p:spPr>
        <p:txBody>
          <a:bodyPr vert="horz" wrap="none" lIns="0" tIns="0" rIns="0" bIns="0" rtlCol="0" anchor="t">
            <a:spAutoFit/>
          </a:bodyPr>
          <a:lstStyle/>
          <a:p>
            <a:r>
              <a:rPr lang="es-ES" sz="5400" b="1" spc="10">
                <a:solidFill>
                  <a:srgbClr val="484D50"/>
                </a:solidFill>
                <a:latin typeface="Lato"/>
                <a:cs typeface="Arial"/>
              </a:rPr>
              <a:t>PT3: DISEÑO DEL PRNG BASADO EN CAOS</a:t>
            </a:r>
            <a:endParaRPr lang="es-ES" sz="5400" b="1" spc="10">
              <a:solidFill>
                <a:srgbClr val="484D50"/>
              </a:solidFill>
              <a:latin typeface="Lato" panose="020F0502020204030203" pitchFamily="34" charset="0"/>
              <a:cs typeface="Arial"/>
            </a:endParaRPr>
          </a:p>
        </p:txBody>
      </p:sp>
      <p:sp>
        <p:nvSpPr>
          <p:cNvPr id="3" name="object 3"/>
          <p:cNvSpPr/>
          <p:nvPr/>
        </p:nvSpPr>
        <p:spPr>
          <a:xfrm>
            <a:off x="1026605" y="486337"/>
            <a:ext cx="47883" cy="1109553"/>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5" name="Flecha: pentágono 4">
            <a:extLst>
              <a:ext uri="{FF2B5EF4-FFF2-40B4-BE49-F238E27FC236}">
                <a16:creationId xmlns:a16="http://schemas.microsoft.com/office/drawing/2014/main" id="{5D577437-D635-4843-8871-0E8929BF0F2D}"/>
              </a:ext>
            </a:extLst>
          </p:cNvPr>
          <p:cNvSpPr/>
          <p:nvPr/>
        </p:nvSpPr>
        <p:spPr>
          <a:xfrm>
            <a:off x="1639083" y="2504884"/>
            <a:ext cx="6101514" cy="3438802"/>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solidFill>
                  <a:srgbClr val="3D3D3D"/>
                </a:solidFill>
                <a:latin typeface="Lato"/>
                <a:cs typeface="Calibri"/>
              </a:rPr>
              <a:t>INTEGRACIÓN NUMÉRICA DEL</a:t>
            </a:r>
          </a:p>
          <a:p>
            <a:pPr algn="ctr"/>
            <a:r>
              <a:rPr lang="es-ES" sz="1600" b="1" dirty="0">
                <a:solidFill>
                  <a:srgbClr val="3D3D3D"/>
                </a:solidFill>
                <a:latin typeface="Lato"/>
                <a:cs typeface="Calibri"/>
              </a:rPr>
              <a:t> SISTEMA DE ECUACIONES </a:t>
            </a:r>
            <a:r>
              <a:rPr lang="es-ES" sz="1600" b="1">
                <a:solidFill>
                  <a:srgbClr val="3D3D3D"/>
                </a:solidFill>
                <a:latin typeface="Lato"/>
                <a:cs typeface="Calibri"/>
              </a:rPr>
              <a:t>DIFERENCIALES:</a:t>
            </a:r>
            <a:endParaRPr lang="es-ES" sz="1600" b="1" dirty="0">
              <a:solidFill>
                <a:srgbClr val="3D3D3D"/>
              </a:solidFill>
              <a:latin typeface="Lato"/>
              <a:cs typeface="Calibri"/>
            </a:endParaRPr>
          </a:p>
          <a:p>
            <a:pPr algn="ctr"/>
            <a:r>
              <a:rPr lang="es-ES" sz="1600">
                <a:solidFill>
                  <a:srgbClr val="3D3D3D"/>
                </a:solidFill>
                <a:latin typeface="Lato"/>
                <a:cs typeface="Calibri"/>
              </a:rPr>
              <a:t>RUNGE-KUTTA DE 4º ORDEN</a:t>
            </a:r>
            <a:endParaRPr lang="es-ES" sz="1600" dirty="0">
              <a:solidFill>
                <a:srgbClr val="3D3D3D"/>
              </a:solidFill>
              <a:latin typeface="Lato"/>
              <a:cs typeface="Calibri"/>
            </a:endParaRPr>
          </a:p>
          <a:p>
            <a:pPr algn="ctr"/>
            <a:endParaRPr lang="es-ES" sz="1600"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p:txBody>
      </p:sp>
      <p:sp>
        <p:nvSpPr>
          <p:cNvPr id="6" name="Flecha: pentágono 5">
            <a:extLst>
              <a:ext uri="{FF2B5EF4-FFF2-40B4-BE49-F238E27FC236}">
                <a16:creationId xmlns:a16="http://schemas.microsoft.com/office/drawing/2014/main" id="{3514AE7A-2F32-4984-877E-BDF70CA59E2E}"/>
              </a:ext>
            </a:extLst>
          </p:cNvPr>
          <p:cNvSpPr/>
          <p:nvPr/>
        </p:nvSpPr>
        <p:spPr>
          <a:xfrm>
            <a:off x="7736856" y="2504916"/>
            <a:ext cx="6073196" cy="3438802"/>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solidFill>
                  <a:srgbClr val="3D3D3D"/>
                </a:solidFill>
                <a:latin typeface="Lato"/>
                <a:cs typeface="Calibri"/>
              </a:rPr>
              <a:t>DETECCIÓN DE LAS FASES:</a:t>
            </a:r>
            <a:endParaRPr lang="es-ES" sz="1600" b="1" dirty="0">
              <a:solidFill>
                <a:srgbClr val="3D3D3D"/>
              </a:solidFill>
              <a:latin typeface="Lato"/>
              <a:cs typeface="Calibri"/>
            </a:endParaRPr>
          </a:p>
          <a:p>
            <a:pPr marL="285750" indent="-285750">
              <a:buFont typeface="Arial"/>
              <a:buChar char="•"/>
            </a:pPr>
            <a:r>
              <a:rPr lang="es-ES" sz="1600">
                <a:solidFill>
                  <a:srgbClr val="3D3D3D"/>
                </a:solidFill>
                <a:latin typeface="Lato"/>
                <a:cs typeface="Calibri"/>
              </a:rPr>
              <a:t>PROYECCIÓN EN EL PLANO XY</a:t>
            </a:r>
          </a:p>
          <a:p>
            <a:pPr marL="285750" indent="-285750">
              <a:buFont typeface="Arial"/>
              <a:buChar char="•"/>
            </a:pPr>
            <a:r>
              <a:rPr lang="es-ES" sz="1600">
                <a:solidFill>
                  <a:srgbClr val="3D3D3D"/>
                </a:solidFill>
                <a:latin typeface="Lato"/>
                <a:cs typeface="Calibri"/>
              </a:rPr>
              <a:t>CÁLCULO DEL CENTRO DEL ATRACTOR</a:t>
            </a: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p:txBody>
      </p:sp>
      <p:sp>
        <p:nvSpPr>
          <p:cNvPr id="4" name="Rectángulo 3">
            <a:extLst>
              <a:ext uri="{FF2B5EF4-FFF2-40B4-BE49-F238E27FC236}">
                <a16:creationId xmlns:a16="http://schemas.microsoft.com/office/drawing/2014/main" id="{7DC2DF29-2A49-4660-903B-BA13AA5047E1}"/>
              </a:ext>
            </a:extLst>
          </p:cNvPr>
          <p:cNvSpPr/>
          <p:nvPr/>
        </p:nvSpPr>
        <p:spPr>
          <a:xfrm>
            <a:off x="13814005" y="2503631"/>
            <a:ext cx="4671516" cy="3438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a:solidFill>
                  <a:srgbClr val="3D3D3D"/>
                </a:solidFill>
                <a:latin typeface="Lato"/>
                <a:cs typeface="Calibri"/>
              </a:rPr>
              <a:t>SEÑAL DE SALIDA: DIFERENCIA DE FASES</a:t>
            </a: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a:p>
            <a:pPr algn="ctr"/>
            <a:endParaRPr lang="es-ES" sz="1600" b="1" dirty="0">
              <a:solidFill>
                <a:srgbClr val="3D3D3D"/>
              </a:solidFill>
              <a:latin typeface="Lato"/>
              <a:cs typeface="Calibri"/>
            </a:endParaRPr>
          </a:p>
        </p:txBody>
      </p:sp>
      <p:pic>
        <p:nvPicPr>
          <p:cNvPr id="9" name="Gráfico 9">
            <a:extLst>
              <a:ext uri="{FF2B5EF4-FFF2-40B4-BE49-F238E27FC236}">
                <a16:creationId xmlns:a16="http://schemas.microsoft.com/office/drawing/2014/main" id="{A98014D7-6C8C-40CA-A5D2-EBF9A8E2F5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18956" y="3452332"/>
            <a:ext cx="4399794" cy="2395205"/>
          </a:xfrm>
          <a:prstGeom prst="rect">
            <a:avLst/>
          </a:prstGeom>
        </p:spPr>
      </p:pic>
      <p:pic>
        <p:nvPicPr>
          <p:cNvPr id="11" name="Gráfico 11">
            <a:extLst>
              <a:ext uri="{FF2B5EF4-FFF2-40B4-BE49-F238E27FC236}">
                <a16:creationId xmlns:a16="http://schemas.microsoft.com/office/drawing/2014/main" id="{DB11DD93-6896-4D16-9064-6FF682F5FF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46356" y="3094819"/>
            <a:ext cx="4612177" cy="2714310"/>
          </a:xfrm>
          <a:prstGeom prst="rect">
            <a:avLst/>
          </a:prstGeom>
        </p:spPr>
      </p:pic>
      <p:pic>
        <p:nvPicPr>
          <p:cNvPr id="13" name="Gráfico 13">
            <a:extLst>
              <a:ext uri="{FF2B5EF4-FFF2-40B4-BE49-F238E27FC236}">
                <a16:creationId xmlns:a16="http://schemas.microsoft.com/office/drawing/2014/main" id="{670BC61C-4497-49F5-8FB9-2D23F0B565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33128" y="1372030"/>
            <a:ext cx="4583862" cy="6500197"/>
          </a:xfrm>
          <a:prstGeom prst="rect">
            <a:avLst/>
          </a:prstGeom>
        </p:spPr>
      </p:pic>
      <p:pic>
        <p:nvPicPr>
          <p:cNvPr id="7" name="Gráfico 9">
            <a:extLst>
              <a:ext uri="{FF2B5EF4-FFF2-40B4-BE49-F238E27FC236}">
                <a16:creationId xmlns:a16="http://schemas.microsoft.com/office/drawing/2014/main" id="{65895D52-2BB0-4AAA-A51D-796D619F81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185981" y="7376764"/>
            <a:ext cx="4711290" cy="3075779"/>
          </a:xfrm>
          <a:prstGeom prst="rect">
            <a:avLst/>
          </a:prstGeom>
        </p:spPr>
      </p:pic>
      <p:pic>
        <p:nvPicPr>
          <p:cNvPr id="35"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12" name="CuadroTexto 11">
            <a:extLst>
              <a:ext uri="{FF2B5EF4-FFF2-40B4-BE49-F238E27FC236}">
                <a16:creationId xmlns:a16="http://schemas.microsoft.com/office/drawing/2014/main" id="{132B448B-9ECD-4942-8602-BA2C59878300}"/>
              </a:ext>
            </a:extLst>
          </p:cNvPr>
          <p:cNvSpPr txBox="1"/>
          <p:nvPr/>
        </p:nvSpPr>
        <p:spPr>
          <a:xfrm>
            <a:off x="15431267" y="67054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solidFill>
                  <a:srgbClr val="3D3D3D"/>
                </a:solidFill>
                <a:latin typeface="Lato"/>
              </a:rPr>
              <a:t>ANÁLISIS ESPECTRAL</a:t>
            </a:r>
          </a:p>
        </p:txBody>
      </p:sp>
      <p:sp>
        <p:nvSpPr>
          <p:cNvPr id="14" name="CuadroTexto 13">
            <a:extLst>
              <a:ext uri="{FF2B5EF4-FFF2-40B4-BE49-F238E27FC236}">
                <a16:creationId xmlns:a16="http://schemas.microsoft.com/office/drawing/2014/main" id="{EF5E31A9-CC88-434F-A641-A8EF61C928B7}"/>
              </a:ext>
            </a:extLst>
          </p:cNvPr>
          <p:cNvSpPr txBox="1"/>
          <p:nvPr/>
        </p:nvSpPr>
        <p:spPr>
          <a:xfrm>
            <a:off x="14951498" y="9097312"/>
            <a:ext cx="20069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solidFill>
                  <a:srgbClr val="3D3D3D"/>
                </a:solidFill>
                <a:latin typeface="Lato"/>
              </a:rPr>
              <a:t>Espectro similar al ruido rosa (</a:t>
            </a:r>
            <a:r>
              <a:rPr lang="es-ES" i="1" dirty="0">
                <a:solidFill>
                  <a:srgbClr val="3D3D3D"/>
                </a:solidFill>
                <a:latin typeface="Lato"/>
              </a:rPr>
              <a:t>S</a:t>
            </a:r>
            <a:r>
              <a:rPr lang="es-ES" baseline="-25000" dirty="0">
                <a:solidFill>
                  <a:srgbClr val="3D3D3D"/>
                </a:solidFill>
                <a:latin typeface="Lato"/>
              </a:rPr>
              <a:t>0</a:t>
            </a:r>
            <a:r>
              <a:rPr lang="es-ES" dirty="0">
                <a:solidFill>
                  <a:srgbClr val="3D3D3D"/>
                </a:solidFill>
                <a:latin typeface="Lato"/>
              </a:rPr>
              <a:t>/</a:t>
            </a:r>
            <a:r>
              <a:rPr lang="es-ES" i="1" dirty="0">
                <a:solidFill>
                  <a:srgbClr val="3D3D3D"/>
                </a:solidFill>
                <a:latin typeface="Lato"/>
              </a:rPr>
              <a:t>w</a:t>
            </a:r>
            <a:r>
              <a:rPr lang="es-ES" dirty="0">
                <a:solidFill>
                  <a:srgbClr val="3D3D3D"/>
                </a:solidFill>
                <a:latin typeface="Lato"/>
              </a:rPr>
              <a:t>)</a:t>
            </a:r>
            <a:endParaRPr lang="es-ES">
              <a:solidFill>
                <a:srgbClr val="3D3D3D"/>
              </a:solidFill>
              <a:latin typeface="Lato"/>
              <a:cs typeface="Calibri"/>
            </a:endParaRPr>
          </a:p>
        </p:txBody>
      </p:sp>
      <p:pic>
        <p:nvPicPr>
          <p:cNvPr id="16" name="Gráfico 16">
            <a:extLst>
              <a:ext uri="{FF2B5EF4-FFF2-40B4-BE49-F238E27FC236}">
                <a16:creationId xmlns:a16="http://schemas.microsoft.com/office/drawing/2014/main" id="{38575E8C-44F9-40F3-A75E-93BB14E846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1157" y="8180968"/>
            <a:ext cx="3415369" cy="2471141"/>
          </a:xfrm>
          <a:prstGeom prst="rect">
            <a:avLst/>
          </a:prstGeom>
        </p:spPr>
      </p:pic>
      <p:pic>
        <p:nvPicPr>
          <p:cNvPr id="10" name="Gráfico 14">
            <a:extLst>
              <a:ext uri="{FF2B5EF4-FFF2-40B4-BE49-F238E27FC236}">
                <a16:creationId xmlns:a16="http://schemas.microsoft.com/office/drawing/2014/main" id="{8642E495-8546-49D5-A7BB-7A29A7867F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85049" y="8161901"/>
            <a:ext cx="3165144" cy="2480936"/>
          </a:xfrm>
          <a:prstGeom prst="rect">
            <a:avLst/>
          </a:prstGeom>
        </p:spPr>
      </p:pic>
      <p:sp>
        <p:nvSpPr>
          <p:cNvPr id="19" name="CuadroTexto 18">
            <a:extLst>
              <a:ext uri="{FF2B5EF4-FFF2-40B4-BE49-F238E27FC236}">
                <a16:creationId xmlns:a16="http://schemas.microsoft.com/office/drawing/2014/main" id="{EA4509FE-6D9E-4647-B2C7-A5CD0E4556B6}"/>
              </a:ext>
            </a:extLst>
          </p:cNvPr>
          <p:cNvSpPr txBox="1"/>
          <p:nvPr/>
        </p:nvSpPr>
        <p:spPr>
          <a:xfrm>
            <a:off x="7654990" y="6776164"/>
            <a:ext cx="61696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solidFill>
                  <a:srgbClr val="3D3D3D"/>
                </a:solidFill>
                <a:latin typeface="Lato"/>
              </a:rPr>
              <a:t>RECONSTRUCCIÓN DEL ESPACIO DE FASES</a:t>
            </a:r>
            <a:endParaRPr lang="es-ES"/>
          </a:p>
          <a:p>
            <a:pPr algn="ctr"/>
            <a:endParaRPr lang="es-ES" b="1" dirty="0">
              <a:solidFill>
                <a:srgbClr val="3D3D3D"/>
              </a:solidFill>
              <a:latin typeface="Lato"/>
            </a:endParaRPr>
          </a:p>
          <a:p>
            <a:r>
              <a:rPr lang="es-ES">
                <a:solidFill>
                  <a:srgbClr val="3D3D3D"/>
                </a:solidFill>
                <a:latin typeface="Lato"/>
              </a:rPr>
              <a:t>Emplear la diferencia de fases dificulta la reconstrucción </a:t>
            </a:r>
            <a:r>
              <a:rPr lang="es-ES" dirty="0">
                <a:solidFill>
                  <a:srgbClr val="3D3D3D"/>
                </a:solidFill>
                <a:latin typeface="Lato"/>
              </a:rPr>
              <a:t>de atractores, por tanto, es más seguro.</a:t>
            </a:r>
          </a:p>
        </p:txBody>
      </p:sp>
      <p:pic>
        <p:nvPicPr>
          <p:cNvPr id="18" name="Imagen 19">
            <a:extLst>
              <a:ext uri="{FF2B5EF4-FFF2-40B4-BE49-F238E27FC236}">
                <a16:creationId xmlns:a16="http://schemas.microsoft.com/office/drawing/2014/main" id="{9590B2F0-F8A4-4D40-A1C3-009F9FF2DADD}"/>
              </a:ext>
            </a:extLst>
          </p:cNvPr>
          <p:cNvPicPr>
            <a:picLocks noChangeAspect="1"/>
          </p:cNvPicPr>
          <p:nvPr/>
        </p:nvPicPr>
        <p:blipFill>
          <a:blip r:embed="rId15"/>
          <a:stretch>
            <a:fillRect/>
          </a:stretch>
        </p:blipFill>
        <p:spPr>
          <a:xfrm>
            <a:off x="1379262" y="7679337"/>
            <a:ext cx="5533744" cy="3313153"/>
          </a:xfrm>
          <a:prstGeom prst="rect">
            <a:avLst/>
          </a:prstGeom>
        </p:spPr>
      </p:pic>
      <p:sp>
        <p:nvSpPr>
          <p:cNvPr id="22" name="CuadroTexto 21">
            <a:extLst>
              <a:ext uri="{FF2B5EF4-FFF2-40B4-BE49-F238E27FC236}">
                <a16:creationId xmlns:a16="http://schemas.microsoft.com/office/drawing/2014/main" id="{C15C83DC-97B9-44BE-80A6-67CDF6FD4684}"/>
              </a:ext>
            </a:extLst>
          </p:cNvPr>
          <p:cNvSpPr txBox="1"/>
          <p:nvPr/>
        </p:nvSpPr>
        <p:spPr>
          <a:xfrm>
            <a:off x="1272717" y="6776163"/>
            <a:ext cx="56457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b="1">
                <a:solidFill>
                  <a:srgbClr val="3D3D3D"/>
                </a:solidFill>
                <a:latin typeface="Lato"/>
              </a:rPr>
              <a:t>ESTUDIO DE LA BANDA CAÓTICA</a:t>
            </a:r>
            <a:endParaRPr lang="es-ES"/>
          </a:p>
          <a:p>
            <a:pPr algn="ctr"/>
            <a:endParaRPr lang="es-ES" b="1" dirty="0">
              <a:solidFill>
                <a:srgbClr val="3D3D3D"/>
              </a:solidFill>
              <a:latin typeface="Lato"/>
            </a:endParaRPr>
          </a:p>
          <a:p>
            <a:pPr algn="ctr"/>
            <a:r>
              <a:rPr lang="es-ES">
                <a:solidFill>
                  <a:srgbClr val="3D3D3D"/>
                </a:solidFill>
                <a:latin typeface="Lato"/>
              </a:rPr>
              <a:t>Diagrama de Bifurcación vs Exponentes de Lyapunov</a:t>
            </a:r>
            <a:endParaRPr lang="es-ES" b="1" dirty="0">
              <a:solidFill>
                <a:srgbClr val="3D3D3D"/>
              </a:solidFill>
              <a:latin typeface="Lato"/>
            </a:endParaRPr>
          </a:p>
        </p:txBody>
      </p:sp>
    </p:spTree>
    <p:extLst>
      <p:ext uri="{BB962C8B-B14F-4D97-AF65-F5344CB8AC3E}">
        <p14:creationId xmlns:p14="http://schemas.microsoft.com/office/powerpoint/2010/main" val="1508817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1"/>
          <p:cNvSpPr txBox="1"/>
          <p:nvPr/>
        </p:nvSpPr>
        <p:spPr>
          <a:xfrm>
            <a:off x="1104268" y="456126"/>
            <a:ext cx="17779034" cy="1477328"/>
          </a:xfrm>
          <a:prstGeom prst="rect">
            <a:avLst/>
          </a:prstGeom>
        </p:spPr>
        <p:txBody>
          <a:bodyPr vert="horz" wrap="none" lIns="0" tIns="0" rIns="0" bIns="0" rtlCol="0" anchor="t">
            <a:spAutoFit/>
          </a:bodyPr>
          <a:lstStyle/>
          <a:p>
            <a:r>
              <a:rPr lang="es-ES" sz="4800" b="1" spc="10" dirty="0">
                <a:solidFill>
                  <a:srgbClr val="484D50"/>
                </a:solidFill>
                <a:latin typeface="Lato"/>
                <a:cs typeface="Arial"/>
              </a:rPr>
              <a:t>PT3: DISEÑO DEL SISTEMA DE COMUNICACIÓN DIGITAL RESISTENTE</a:t>
            </a:r>
            <a:endParaRPr lang="es-ES" dirty="0">
              <a:solidFill>
                <a:srgbClr val="000000"/>
              </a:solidFill>
              <a:latin typeface="Calibri"/>
              <a:cs typeface="Calibri"/>
            </a:endParaRPr>
          </a:p>
          <a:p>
            <a:r>
              <a:rPr lang="es-ES" sz="4800" b="1" spc="10" dirty="0">
                <a:solidFill>
                  <a:srgbClr val="484D50"/>
                </a:solidFill>
                <a:latin typeface="Lato"/>
                <a:cs typeface="Arial"/>
              </a:rPr>
              <a:t>         AL ATAQUE DE SINCRONIZACIÓN</a:t>
            </a:r>
            <a:endParaRPr lang="es-ES" dirty="0">
              <a:cs typeface="Calibri"/>
            </a:endParaRPr>
          </a:p>
        </p:txBody>
      </p:sp>
      <p:sp>
        <p:nvSpPr>
          <p:cNvPr id="3" name="object 3"/>
          <p:cNvSpPr/>
          <p:nvPr/>
        </p:nvSpPr>
        <p:spPr>
          <a:xfrm>
            <a:off x="786045" y="302370"/>
            <a:ext cx="47883" cy="1746418"/>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40664"/>
            <a:ext cx="3472020" cy="1367241"/>
          </a:xfrm>
          <a:prstGeom prst="rect">
            <a:avLst/>
          </a:prstGeom>
        </p:spPr>
      </p:pic>
      <p:pic>
        <p:nvPicPr>
          <p:cNvPr id="26" name="Imagen 32" descr="Imagen que contiene mapa, captura de pantalla&#10;&#10;Descripción generada con confianza muy alta">
            <a:extLst>
              <a:ext uri="{FF2B5EF4-FFF2-40B4-BE49-F238E27FC236}">
                <a16:creationId xmlns:a16="http://schemas.microsoft.com/office/drawing/2014/main" id="{C4D72325-AFFC-4C76-9B8D-2A3E38886163}"/>
              </a:ext>
            </a:extLst>
          </p:cNvPr>
          <p:cNvPicPr>
            <a:picLocks noChangeAspect="1"/>
          </p:cNvPicPr>
          <p:nvPr/>
        </p:nvPicPr>
        <p:blipFill>
          <a:blip r:embed="rId3"/>
          <a:stretch>
            <a:fillRect/>
          </a:stretch>
        </p:blipFill>
        <p:spPr>
          <a:xfrm>
            <a:off x="811761" y="3317826"/>
            <a:ext cx="12004377" cy="7228049"/>
          </a:xfrm>
          <a:prstGeom prst="rect">
            <a:avLst/>
          </a:prstGeom>
        </p:spPr>
      </p:pic>
      <p:sp>
        <p:nvSpPr>
          <p:cNvPr id="34" name="Rectángulo 33">
            <a:extLst>
              <a:ext uri="{FF2B5EF4-FFF2-40B4-BE49-F238E27FC236}">
                <a16:creationId xmlns:a16="http://schemas.microsoft.com/office/drawing/2014/main" id="{C02AED5E-F1C5-4182-A375-B7F1253BA38D}"/>
              </a:ext>
            </a:extLst>
          </p:cNvPr>
          <p:cNvSpPr/>
          <p:nvPr/>
        </p:nvSpPr>
        <p:spPr>
          <a:xfrm>
            <a:off x="13260751" y="1611091"/>
            <a:ext cx="5747596" cy="86042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u="sng">
                <a:solidFill>
                  <a:srgbClr val="3D3D3D"/>
                </a:solidFill>
                <a:latin typeface="Lato"/>
                <a:cs typeface="Calibri"/>
              </a:rPr>
              <a:t>MECÁNICA</a:t>
            </a:r>
          </a:p>
          <a:p>
            <a:pPr algn="ctr"/>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Generador de parámetros: algoritmo caótico a partir de un mapa logístico:</a:t>
            </a:r>
            <a:endParaRPr lang="es-ES" sz="2000" dirty="0">
              <a:solidFill>
                <a:srgbClr val="3D3D3D"/>
              </a:solidFill>
              <a:latin typeface="Lato"/>
              <a:cs typeface="Calibri"/>
            </a:endParaRPr>
          </a:p>
          <a:p>
            <a:endParaRPr lang="es-ES" sz="2000" dirty="0">
              <a:solidFill>
                <a:srgbClr val="3D3D3D"/>
              </a:solidFill>
              <a:latin typeface="Lato"/>
              <a:cs typeface="Calibri"/>
            </a:endParaRPr>
          </a:p>
          <a:p>
            <a:endParaRPr lang="es-ES" sz="2000" dirty="0">
              <a:solidFill>
                <a:srgbClr val="3D3D3D"/>
              </a:solidFill>
              <a:latin typeface="Lato"/>
              <a:cs typeface="Calibri"/>
            </a:endParaRPr>
          </a:p>
          <a:p>
            <a:endParaRPr lang="es-ES" sz="2000" dirty="0">
              <a:solidFill>
                <a:srgbClr val="3D3D3D"/>
              </a:solidFill>
              <a:latin typeface="Lato"/>
              <a:cs typeface="Calibri"/>
            </a:endParaRPr>
          </a:p>
          <a:p>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Clave secreta: formada por </a:t>
            </a:r>
            <a:r>
              <a:rPr lang="es-ES" sz="2000" i="1">
                <a:solidFill>
                  <a:srgbClr val="3D3D3D"/>
                </a:solidFill>
                <a:latin typeface="Lato"/>
                <a:cs typeface="Calibri"/>
              </a:rPr>
              <a:t>u</a:t>
            </a:r>
            <a:r>
              <a:rPr lang="es-ES" sz="2000" baseline="-25000">
                <a:solidFill>
                  <a:srgbClr val="3D3D3D"/>
                </a:solidFill>
                <a:latin typeface="Lato"/>
                <a:cs typeface="Calibri"/>
              </a:rPr>
              <a:t>0</a:t>
            </a:r>
            <a:r>
              <a:rPr lang="es-ES" sz="2000">
                <a:solidFill>
                  <a:srgbClr val="3D3D3D"/>
                </a:solidFill>
                <a:latin typeface="Lato"/>
                <a:cs typeface="Calibri"/>
              </a:rPr>
              <a:t>, </a:t>
            </a:r>
            <a:r>
              <a:rPr lang="es-ES" sz="2000" i="1">
                <a:solidFill>
                  <a:srgbClr val="3D3D3D"/>
                </a:solidFill>
                <a:latin typeface="Lato"/>
                <a:cs typeface="Calibri"/>
              </a:rPr>
              <a:t>c</a:t>
            </a:r>
            <a:r>
              <a:rPr lang="es-ES" sz="2000" baseline="-25000">
                <a:solidFill>
                  <a:srgbClr val="3D3D3D"/>
                </a:solidFill>
                <a:latin typeface="Lato"/>
                <a:cs typeface="Calibri"/>
              </a:rPr>
              <a:t>0</a:t>
            </a:r>
            <a:r>
              <a:rPr lang="es-ES" sz="2000">
                <a:solidFill>
                  <a:srgbClr val="3D3D3D"/>
                </a:solidFill>
                <a:latin typeface="Lato"/>
                <a:cs typeface="Calibri"/>
              </a:rPr>
              <a:t> y </a:t>
            </a:r>
            <a:r>
              <a:rPr lang="es-ES" sz="2000" i="1">
                <a:solidFill>
                  <a:srgbClr val="3D3D3D"/>
                </a:solidFill>
                <a:latin typeface="Lato"/>
                <a:cs typeface="Calibri"/>
              </a:rPr>
              <a:t>r</a:t>
            </a:r>
            <a:r>
              <a:rPr lang="es-ES" sz="2000">
                <a:solidFill>
                  <a:srgbClr val="3D3D3D"/>
                </a:solidFill>
                <a:latin typeface="Lato"/>
                <a:cs typeface="Calibri"/>
              </a:rPr>
              <a:t>.</a:t>
            </a:r>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Condiciones iniciales aleatorias en los osciladores maestros.</a:t>
            </a:r>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Condiciones iniciales fijas en los osciladores esclavos. Podrían formar parte de la clave.</a:t>
            </a:r>
            <a:endParaRPr lang="es-ES" sz="2000" dirty="0">
              <a:solidFill>
                <a:srgbClr val="3D3D3D"/>
              </a:solidFill>
              <a:latin typeface="Lato"/>
              <a:cs typeface="Calibri"/>
            </a:endParaRPr>
          </a:p>
          <a:p>
            <a:pPr marL="342900" indent="-342900">
              <a:buFont typeface="Arial"/>
              <a:buChar char="•"/>
            </a:pPr>
            <a:r>
              <a:rPr lang="es-ES" sz="2000" dirty="0">
                <a:solidFill>
                  <a:srgbClr val="3D3D3D"/>
                </a:solidFill>
                <a:latin typeface="Lato"/>
                <a:cs typeface="Calibri"/>
              </a:rPr>
              <a:t>Osciladores maestros acoplados hasta que alcancen la </a:t>
            </a:r>
            <a:r>
              <a:rPr lang="es-ES" sz="2000">
                <a:solidFill>
                  <a:srgbClr val="3D3D3D"/>
                </a:solidFill>
                <a:latin typeface="Lato"/>
                <a:cs typeface="Calibri"/>
              </a:rPr>
              <a:t>sincronización completa.</a:t>
            </a:r>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Durante el tiempo de sincronización:</a:t>
            </a:r>
            <a:endParaRPr lang="es-ES" sz="2000" dirty="0">
              <a:solidFill>
                <a:srgbClr val="3D3D3D"/>
              </a:solidFill>
              <a:latin typeface="Lato"/>
              <a:cs typeface="Calibri"/>
            </a:endParaRPr>
          </a:p>
          <a:p>
            <a:pPr marL="800100" lvl="1" indent="-342900">
              <a:buFont typeface="Arial"/>
              <a:buChar char="•"/>
            </a:pPr>
            <a:r>
              <a:rPr lang="es-ES" sz="2000">
                <a:solidFill>
                  <a:srgbClr val="3D3D3D"/>
                </a:solidFill>
                <a:latin typeface="Lato"/>
                <a:cs typeface="Calibri"/>
              </a:rPr>
              <a:t>No se envía información.</a:t>
            </a:r>
            <a:endParaRPr lang="es-ES" sz="2000" dirty="0">
              <a:solidFill>
                <a:srgbClr val="3D3D3D"/>
              </a:solidFill>
              <a:latin typeface="Lato"/>
              <a:cs typeface="Calibri"/>
            </a:endParaRPr>
          </a:p>
          <a:p>
            <a:pPr marL="800100" lvl="1" indent="-342900">
              <a:buFont typeface="Arial"/>
              <a:buChar char="•"/>
            </a:pPr>
            <a:r>
              <a:rPr lang="es-ES" sz="2000">
                <a:solidFill>
                  <a:srgbClr val="3D3D3D"/>
                </a:solidFill>
                <a:latin typeface="Lato"/>
                <a:cs typeface="Calibri"/>
              </a:rPr>
              <a:t>El parámetro </a:t>
            </a:r>
            <a:r>
              <a:rPr lang="es-ES" sz="2000" i="1">
                <a:solidFill>
                  <a:srgbClr val="3D3D3D"/>
                </a:solidFill>
                <a:latin typeface="Lato"/>
                <a:cs typeface="Calibri"/>
              </a:rPr>
              <a:t>c</a:t>
            </a:r>
            <a:r>
              <a:rPr lang="es-ES" sz="2000">
                <a:solidFill>
                  <a:srgbClr val="3D3D3D"/>
                </a:solidFill>
                <a:latin typeface="Lato"/>
                <a:cs typeface="Calibri"/>
              </a:rPr>
              <a:t> es público y fijo.</a:t>
            </a:r>
            <a:endParaRPr lang="es-ES" sz="2000" dirty="0">
              <a:solidFill>
                <a:srgbClr val="3D3D3D"/>
              </a:solidFill>
              <a:latin typeface="Lato"/>
              <a:cs typeface="Calibri"/>
            </a:endParaRPr>
          </a:p>
          <a:p>
            <a:pPr marL="800100" lvl="1" indent="-342900">
              <a:buFont typeface="Arial"/>
              <a:buChar char="•"/>
            </a:pPr>
            <a:r>
              <a:rPr lang="es-ES" sz="2000">
                <a:solidFill>
                  <a:srgbClr val="3D3D3D"/>
                </a:solidFill>
                <a:latin typeface="Lato"/>
                <a:cs typeface="Calibri"/>
              </a:rPr>
              <a:t>Maestros y esclavos desacoplados.</a:t>
            </a:r>
            <a:endParaRPr lang="es-ES" sz="2000" dirty="0">
              <a:solidFill>
                <a:srgbClr val="3D3D3D"/>
              </a:solidFill>
              <a:latin typeface="Lato"/>
              <a:cs typeface="Calibri"/>
            </a:endParaRPr>
          </a:p>
          <a:p>
            <a:pPr marL="342900" indent="-342900">
              <a:buFont typeface="Arial"/>
              <a:buChar char="•"/>
            </a:pPr>
            <a:r>
              <a:rPr lang="es-ES" sz="2000">
                <a:solidFill>
                  <a:srgbClr val="3D3D3D"/>
                </a:solidFill>
                <a:latin typeface="Lato"/>
                <a:cs typeface="Calibri"/>
              </a:rPr>
              <a:t>Después del tiempo de sincronización:</a:t>
            </a:r>
            <a:endParaRPr lang="es-ES" sz="2000" dirty="0">
              <a:solidFill>
                <a:srgbClr val="3D3D3D"/>
              </a:solidFill>
              <a:latin typeface="Lato"/>
              <a:cs typeface="Calibri"/>
            </a:endParaRPr>
          </a:p>
          <a:p>
            <a:pPr marL="800100" lvl="1" indent="-342900">
              <a:buFont typeface="Arial"/>
              <a:buChar char="•"/>
            </a:pPr>
            <a:r>
              <a:rPr lang="es-ES" sz="2000">
                <a:solidFill>
                  <a:srgbClr val="3D3D3D"/>
                </a:solidFill>
                <a:latin typeface="Lato"/>
                <a:cs typeface="Calibri"/>
              </a:rPr>
              <a:t>Se cierra el canal de sincronización.</a:t>
            </a:r>
            <a:endParaRPr lang="es-ES" sz="2000" dirty="0">
              <a:solidFill>
                <a:srgbClr val="3D3D3D"/>
              </a:solidFill>
              <a:latin typeface="Lato"/>
              <a:cs typeface="Calibri"/>
            </a:endParaRPr>
          </a:p>
          <a:p>
            <a:pPr marL="800100" lvl="1" indent="-342900">
              <a:buFont typeface="Arial"/>
              <a:buChar char="•"/>
            </a:pPr>
            <a:r>
              <a:rPr lang="es-ES" sz="2000">
                <a:solidFill>
                  <a:srgbClr val="3D3D3D"/>
                </a:solidFill>
                <a:latin typeface="Lato"/>
                <a:cs typeface="Calibri"/>
              </a:rPr>
              <a:t>El generador de parámetros cambia </a:t>
            </a:r>
            <a:r>
              <a:rPr lang="es-ES" sz="2000" i="1">
                <a:solidFill>
                  <a:srgbClr val="3D3D3D"/>
                </a:solidFill>
                <a:latin typeface="Lato"/>
                <a:cs typeface="Calibri"/>
              </a:rPr>
              <a:t>c</a:t>
            </a:r>
            <a:r>
              <a:rPr lang="es-ES" sz="2000">
                <a:solidFill>
                  <a:srgbClr val="3D3D3D"/>
                </a:solidFill>
                <a:latin typeface="Lato"/>
                <a:cs typeface="Calibri"/>
              </a:rPr>
              <a:t> para cada paso de integración.</a:t>
            </a:r>
            <a:endParaRPr lang="es-ES" sz="2000" dirty="0">
              <a:solidFill>
                <a:srgbClr val="3D3D3D"/>
              </a:solidFill>
              <a:latin typeface="Lato"/>
              <a:cs typeface="Calibri"/>
            </a:endParaRPr>
          </a:p>
          <a:p>
            <a:pPr marL="800100" lvl="1" indent="-342900">
              <a:buFont typeface="Arial"/>
              <a:buChar char="•"/>
            </a:pPr>
            <a:r>
              <a:rPr lang="es-ES" sz="2000" dirty="0">
                <a:solidFill>
                  <a:srgbClr val="3D3D3D"/>
                </a:solidFill>
                <a:latin typeface="Lato"/>
                <a:cs typeface="Calibri"/>
              </a:rPr>
              <a:t>Comienza el envío de información hasta que se complete la </a:t>
            </a:r>
            <a:r>
              <a:rPr lang="es-ES" sz="2000">
                <a:solidFill>
                  <a:srgbClr val="3D3D3D"/>
                </a:solidFill>
                <a:latin typeface="Lato"/>
                <a:cs typeface="Calibri"/>
              </a:rPr>
              <a:t>recepción.</a:t>
            </a:r>
            <a:endParaRPr lang="es-ES" sz="2000" dirty="0">
              <a:solidFill>
                <a:srgbClr val="3D3D3D"/>
              </a:solidFill>
              <a:latin typeface="Lato"/>
              <a:cs typeface="Calibri"/>
            </a:endParaRPr>
          </a:p>
        </p:txBody>
      </p:sp>
      <p:pic>
        <p:nvPicPr>
          <p:cNvPr id="36" name="Imagen 36" descr="Imagen que contiene dibujo&#10;&#10;Descripción generada con confianza muy alta">
            <a:extLst>
              <a:ext uri="{FF2B5EF4-FFF2-40B4-BE49-F238E27FC236}">
                <a16:creationId xmlns:a16="http://schemas.microsoft.com/office/drawing/2014/main" id="{0E7BB8BC-04C6-473B-AAE9-91DDCD4EA026}"/>
              </a:ext>
            </a:extLst>
          </p:cNvPr>
          <p:cNvPicPr>
            <a:picLocks noChangeAspect="1"/>
          </p:cNvPicPr>
          <p:nvPr/>
        </p:nvPicPr>
        <p:blipFill>
          <a:blip r:embed="rId4"/>
          <a:stretch>
            <a:fillRect/>
          </a:stretch>
        </p:blipFill>
        <p:spPr>
          <a:xfrm>
            <a:off x="14681203" y="3363964"/>
            <a:ext cx="2588687" cy="457524"/>
          </a:xfrm>
          <a:prstGeom prst="rect">
            <a:avLst/>
          </a:prstGeom>
        </p:spPr>
      </p:pic>
      <p:pic>
        <p:nvPicPr>
          <p:cNvPr id="38" name="Imagen 38">
            <a:extLst>
              <a:ext uri="{FF2B5EF4-FFF2-40B4-BE49-F238E27FC236}">
                <a16:creationId xmlns:a16="http://schemas.microsoft.com/office/drawing/2014/main" id="{2F1633F7-BC71-407F-B296-E34B56FEDC02}"/>
              </a:ext>
            </a:extLst>
          </p:cNvPr>
          <p:cNvPicPr>
            <a:picLocks noChangeAspect="1"/>
          </p:cNvPicPr>
          <p:nvPr/>
        </p:nvPicPr>
        <p:blipFill>
          <a:blip r:embed="rId5"/>
          <a:stretch>
            <a:fillRect/>
          </a:stretch>
        </p:blipFill>
        <p:spPr>
          <a:xfrm>
            <a:off x="14681203" y="3889829"/>
            <a:ext cx="2022330" cy="311006"/>
          </a:xfrm>
          <a:prstGeom prst="rect">
            <a:avLst/>
          </a:prstGeom>
        </p:spPr>
      </p:pic>
      <p:sp>
        <p:nvSpPr>
          <p:cNvPr id="40" name="Rectángulo: esquinas redondeadas 39">
            <a:extLst>
              <a:ext uri="{FF2B5EF4-FFF2-40B4-BE49-F238E27FC236}">
                <a16:creationId xmlns:a16="http://schemas.microsoft.com/office/drawing/2014/main" id="{13C09A14-834C-4787-B51F-96FB1F914CAA}"/>
              </a:ext>
            </a:extLst>
          </p:cNvPr>
          <p:cNvSpPr/>
          <p:nvPr/>
        </p:nvSpPr>
        <p:spPr>
          <a:xfrm>
            <a:off x="2732412" y="2162731"/>
            <a:ext cx="9103264" cy="919400"/>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s-ES" b="1" u="sng" dirty="0">
                <a:solidFill>
                  <a:srgbClr val="3D3D3D"/>
                </a:solidFill>
                <a:latin typeface="Lato"/>
                <a:cs typeface="Calibri"/>
              </a:rPr>
              <a:t>FUNDAMENTO</a:t>
            </a:r>
            <a:r>
              <a:rPr lang="es-ES" dirty="0">
                <a:solidFill>
                  <a:srgbClr val="3D3D3D"/>
                </a:solidFill>
                <a:latin typeface="Lato"/>
                <a:cs typeface="Calibri"/>
              </a:rPr>
              <a:t>: Existe un tiempo mínimo de sincronización. Si cambiamos antes de ese tiempo alguno de los parámetros, un atacante con acceso al canal de sincronización es incapaz de </a:t>
            </a:r>
            <a:r>
              <a:rPr lang="es-ES">
                <a:solidFill>
                  <a:srgbClr val="3D3D3D"/>
                </a:solidFill>
                <a:latin typeface="Lato"/>
                <a:cs typeface="Calibri"/>
              </a:rPr>
              <a:t>sincronizarse.</a:t>
            </a:r>
            <a:endParaRPr lang="es-ES">
              <a:solidFill>
                <a:srgbClr val="3D3D3D"/>
              </a:solidFill>
              <a:latin typeface="Lato"/>
            </a:endParaRPr>
          </a:p>
        </p:txBody>
      </p:sp>
    </p:spTree>
    <p:extLst>
      <p:ext uri="{BB962C8B-B14F-4D97-AF65-F5344CB8AC3E}">
        <p14:creationId xmlns:p14="http://schemas.microsoft.com/office/powerpoint/2010/main" val="3441118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Gráfico 16">
            <a:extLst>
              <a:ext uri="{FF2B5EF4-FFF2-40B4-BE49-F238E27FC236}">
                <a16:creationId xmlns:a16="http://schemas.microsoft.com/office/drawing/2014/main" id="{4C6D8378-B292-4D55-B40A-649483197A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3069" y="1584662"/>
            <a:ext cx="13291605" cy="9737892"/>
          </a:xfrm>
          <a:prstGeom prst="rect">
            <a:avLst/>
          </a:prstGeom>
        </p:spPr>
      </p:pic>
      <p:sp>
        <p:nvSpPr>
          <p:cNvPr id="2" name="text 1"/>
          <p:cNvSpPr txBox="1"/>
          <p:nvPr/>
        </p:nvSpPr>
        <p:spPr>
          <a:xfrm>
            <a:off x="1104268" y="456126"/>
            <a:ext cx="11216212" cy="1477328"/>
          </a:xfrm>
          <a:prstGeom prst="rect">
            <a:avLst/>
          </a:prstGeom>
        </p:spPr>
        <p:txBody>
          <a:bodyPr vert="horz" wrap="none" lIns="0" tIns="0" rIns="0" bIns="0" rtlCol="0" anchor="t">
            <a:spAutoFit/>
          </a:bodyPr>
          <a:lstStyle/>
          <a:p>
            <a:r>
              <a:rPr lang="es-ES" sz="4800" b="1" spc="10" dirty="0">
                <a:solidFill>
                  <a:srgbClr val="484D50"/>
                </a:solidFill>
                <a:latin typeface="Lato"/>
                <a:cs typeface="Arial"/>
              </a:rPr>
              <a:t>PT3: SISTEMA DE COMUNICACIÓN DIGITAL. </a:t>
            </a:r>
          </a:p>
          <a:p>
            <a:r>
              <a:rPr lang="es-ES" sz="4800" b="1" spc="10" dirty="0">
                <a:solidFill>
                  <a:srgbClr val="484D50"/>
                </a:solidFill>
                <a:latin typeface="Lato"/>
                <a:cs typeface="Arial"/>
              </a:rPr>
              <a:t>	  PRIMEROS RESULTADOS.</a:t>
            </a:r>
            <a:endParaRPr lang="es-ES" dirty="0">
              <a:cs typeface="Calibri"/>
            </a:endParaRPr>
          </a:p>
        </p:txBody>
      </p:sp>
      <p:sp>
        <p:nvSpPr>
          <p:cNvPr id="3" name="object 3"/>
          <p:cNvSpPr/>
          <p:nvPr/>
        </p:nvSpPr>
        <p:spPr>
          <a:xfrm>
            <a:off x="786045" y="302370"/>
            <a:ext cx="47883" cy="1746418"/>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35"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7191" y="364753"/>
            <a:ext cx="3472020" cy="1367241"/>
          </a:xfrm>
          <a:prstGeom prst="rect">
            <a:avLst/>
          </a:prstGeom>
        </p:spPr>
      </p:pic>
      <p:sp>
        <p:nvSpPr>
          <p:cNvPr id="24" name="Flecha: pentágono 23">
            <a:extLst>
              <a:ext uri="{FF2B5EF4-FFF2-40B4-BE49-F238E27FC236}">
                <a16:creationId xmlns:a16="http://schemas.microsoft.com/office/drawing/2014/main" id="{E729501C-6123-4AAC-A79B-C88926A33A16}"/>
              </a:ext>
            </a:extLst>
          </p:cNvPr>
          <p:cNvSpPr/>
          <p:nvPr/>
        </p:nvSpPr>
        <p:spPr>
          <a:xfrm flipH="1">
            <a:off x="14940386" y="1997035"/>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Parámetro c </a:t>
            </a:r>
            <a:r>
              <a:rPr lang="es-ES">
                <a:cs typeface="Calibri"/>
              </a:rPr>
              <a:t>obtenido a partir del mapa logístico</a:t>
            </a:r>
            <a:endParaRPr lang="es-ES"/>
          </a:p>
        </p:txBody>
      </p:sp>
      <p:sp>
        <p:nvSpPr>
          <p:cNvPr id="27" name="Flecha: pentágono 26">
            <a:extLst>
              <a:ext uri="{FF2B5EF4-FFF2-40B4-BE49-F238E27FC236}">
                <a16:creationId xmlns:a16="http://schemas.microsoft.com/office/drawing/2014/main" id="{ADFF0A5C-55A1-4A77-81F9-7F6956813583}"/>
              </a:ext>
            </a:extLst>
          </p:cNvPr>
          <p:cNvSpPr/>
          <p:nvPr/>
        </p:nvSpPr>
        <p:spPr>
          <a:xfrm flipH="1">
            <a:off x="14933598" y="3270051"/>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La señal del maestro se envía </a:t>
            </a:r>
            <a:r>
              <a:rPr lang="es-ES">
                <a:cs typeface="Calibri"/>
              </a:rPr>
              <a:t>a través del canal de sincronización</a:t>
            </a:r>
            <a:endParaRPr lang="es-ES" dirty="0">
              <a:cs typeface="Calibri"/>
            </a:endParaRPr>
          </a:p>
        </p:txBody>
      </p:sp>
      <p:sp>
        <p:nvSpPr>
          <p:cNvPr id="28" name="Flecha: pentágono 27">
            <a:extLst>
              <a:ext uri="{FF2B5EF4-FFF2-40B4-BE49-F238E27FC236}">
                <a16:creationId xmlns:a16="http://schemas.microsoft.com/office/drawing/2014/main" id="{49D58A0E-122B-4B0B-8096-363CBD2818E0}"/>
              </a:ext>
            </a:extLst>
          </p:cNvPr>
          <p:cNvSpPr/>
          <p:nvPr/>
        </p:nvSpPr>
        <p:spPr>
          <a:xfrm flipH="1">
            <a:off x="14933534" y="5900951"/>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Error de sincronización entre el emisor y el receptor</a:t>
            </a:r>
            <a:endParaRPr lang="es-ES" dirty="0">
              <a:cs typeface="Calibri"/>
            </a:endParaRPr>
          </a:p>
        </p:txBody>
      </p:sp>
      <p:sp>
        <p:nvSpPr>
          <p:cNvPr id="29" name="Flecha: pentágono 28">
            <a:extLst>
              <a:ext uri="{FF2B5EF4-FFF2-40B4-BE49-F238E27FC236}">
                <a16:creationId xmlns:a16="http://schemas.microsoft.com/office/drawing/2014/main" id="{D19C5720-D55F-4F07-B39D-E56B0F36A3F2}"/>
              </a:ext>
            </a:extLst>
          </p:cNvPr>
          <p:cNvSpPr/>
          <p:nvPr/>
        </p:nvSpPr>
        <p:spPr>
          <a:xfrm flipH="1">
            <a:off x="14933470" y="7287124"/>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Señal del PRNG del emisor</a:t>
            </a:r>
            <a:endParaRPr lang="es-ES"/>
          </a:p>
        </p:txBody>
      </p:sp>
      <p:sp>
        <p:nvSpPr>
          <p:cNvPr id="30" name="Flecha: pentágono 29">
            <a:extLst>
              <a:ext uri="{FF2B5EF4-FFF2-40B4-BE49-F238E27FC236}">
                <a16:creationId xmlns:a16="http://schemas.microsoft.com/office/drawing/2014/main" id="{F1D7F866-D400-47DE-8545-A76902D5D87B}"/>
              </a:ext>
            </a:extLst>
          </p:cNvPr>
          <p:cNvSpPr/>
          <p:nvPr/>
        </p:nvSpPr>
        <p:spPr>
          <a:xfrm flipH="1">
            <a:off x="14940836" y="8517706"/>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Señal del PRNG del receptor</a:t>
            </a:r>
            <a:endParaRPr lang="es-ES"/>
          </a:p>
        </p:txBody>
      </p:sp>
      <p:sp>
        <p:nvSpPr>
          <p:cNvPr id="31" name="Flecha: pentágono 30">
            <a:extLst>
              <a:ext uri="{FF2B5EF4-FFF2-40B4-BE49-F238E27FC236}">
                <a16:creationId xmlns:a16="http://schemas.microsoft.com/office/drawing/2014/main" id="{E1477970-06EA-42B8-9D8A-5495BACE6DCB}"/>
              </a:ext>
            </a:extLst>
          </p:cNvPr>
          <p:cNvSpPr/>
          <p:nvPr/>
        </p:nvSpPr>
        <p:spPr>
          <a:xfrm flipH="1">
            <a:off x="14934047" y="9776578"/>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Error entre las señales de los PRNGs del </a:t>
            </a:r>
            <a:r>
              <a:rPr lang="es-ES" dirty="0">
                <a:cs typeface="Calibri"/>
              </a:rPr>
              <a:t>emisor y el receptor</a:t>
            </a:r>
          </a:p>
        </p:txBody>
      </p:sp>
      <p:sp>
        <p:nvSpPr>
          <p:cNvPr id="32" name="Flecha: pentágono 31">
            <a:extLst>
              <a:ext uri="{FF2B5EF4-FFF2-40B4-BE49-F238E27FC236}">
                <a16:creationId xmlns:a16="http://schemas.microsoft.com/office/drawing/2014/main" id="{14DAF0E1-A507-4940-A608-C51E2EE7AC75}"/>
              </a:ext>
            </a:extLst>
          </p:cNvPr>
          <p:cNvSpPr/>
          <p:nvPr/>
        </p:nvSpPr>
        <p:spPr>
          <a:xfrm flipH="1">
            <a:off x="15004739" y="4585500"/>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Pasado el tiempo de sincronización, el </a:t>
            </a:r>
            <a:r>
              <a:rPr lang="es-ES" dirty="0">
                <a:cs typeface="Calibri"/>
              </a:rPr>
              <a:t>PRNG del receptor muestra sincronización de fase</a:t>
            </a:r>
          </a:p>
        </p:txBody>
      </p:sp>
    </p:spTree>
    <p:extLst>
      <p:ext uri="{BB962C8B-B14F-4D97-AF65-F5344CB8AC3E}">
        <p14:creationId xmlns:p14="http://schemas.microsoft.com/office/powerpoint/2010/main" val="3872891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104268" y="456126"/>
            <a:ext cx="15825807" cy="1477328"/>
          </a:xfrm>
          <a:prstGeom prst="rect">
            <a:avLst/>
          </a:prstGeom>
        </p:spPr>
        <p:txBody>
          <a:bodyPr vert="horz" wrap="none" lIns="0" tIns="0" rIns="0" bIns="0" rtlCol="0" anchor="t">
            <a:spAutoFit/>
          </a:bodyPr>
          <a:lstStyle/>
          <a:p>
            <a:r>
              <a:rPr lang="es-ES" sz="4800" b="1" spc="10" dirty="0">
                <a:solidFill>
                  <a:srgbClr val="484D50"/>
                </a:solidFill>
                <a:latin typeface="Lato"/>
                <a:cs typeface="Arial"/>
              </a:rPr>
              <a:t>PT3: DISEÑO DEL SISTEMA DE COMUNICACIÓN ANALÓGICO</a:t>
            </a:r>
            <a:endParaRPr lang="es-ES" dirty="0">
              <a:solidFill>
                <a:srgbClr val="000000"/>
              </a:solidFill>
              <a:latin typeface="Calibri"/>
              <a:cs typeface="Calibri"/>
            </a:endParaRPr>
          </a:p>
          <a:p>
            <a:r>
              <a:rPr lang="es-ES" sz="4800" b="1" spc="10" dirty="0">
                <a:solidFill>
                  <a:srgbClr val="484D50"/>
                </a:solidFill>
                <a:latin typeface="Lato"/>
                <a:cs typeface="Arial"/>
              </a:rPr>
              <a:t>         BASADO A SINCRONIZACIÓN</a:t>
            </a:r>
            <a:endParaRPr lang="es-ES" dirty="0">
              <a:cs typeface="Calibri"/>
            </a:endParaRPr>
          </a:p>
        </p:txBody>
      </p:sp>
      <p:sp>
        <p:nvSpPr>
          <p:cNvPr id="3" name="object 3"/>
          <p:cNvSpPr/>
          <p:nvPr/>
        </p:nvSpPr>
        <p:spPr>
          <a:xfrm>
            <a:off x="786045" y="302370"/>
            <a:ext cx="47883" cy="1746418"/>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40664"/>
            <a:ext cx="3472020" cy="1367241"/>
          </a:xfrm>
          <a:prstGeom prst="rect">
            <a:avLst/>
          </a:prstGeom>
        </p:spPr>
      </p:pic>
      <p:pic>
        <p:nvPicPr>
          <p:cNvPr id="26" name="Imagen 32" descr="Imagen que contiene mapa, captura de pantalla&#10;&#10;Descripción generada con confianza muy alta">
            <a:extLst>
              <a:ext uri="{FF2B5EF4-FFF2-40B4-BE49-F238E27FC236}">
                <a16:creationId xmlns:a16="http://schemas.microsoft.com/office/drawing/2014/main" id="{C4D72325-AFFC-4C76-9B8D-2A3E38886163}"/>
              </a:ext>
            </a:extLst>
          </p:cNvPr>
          <p:cNvPicPr>
            <a:picLocks noChangeAspect="1"/>
          </p:cNvPicPr>
          <p:nvPr/>
        </p:nvPicPr>
        <p:blipFill>
          <a:blip r:embed="rId3"/>
          <a:stretch>
            <a:fillRect/>
          </a:stretch>
        </p:blipFill>
        <p:spPr>
          <a:xfrm>
            <a:off x="811761" y="3317826"/>
            <a:ext cx="12004377" cy="7228049"/>
          </a:xfrm>
          <a:prstGeom prst="rect">
            <a:avLst/>
          </a:prstGeom>
        </p:spPr>
      </p:pic>
      <p:sp>
        <p:nvSpPr>
          <p:cNvPr id="34" name="Rectángulo 33">
            <a:extLst>
              <a:ext uri="{FF2B5EF4-FFF2-40B4-BE49-F238E27FC236}">
                <a16:creationId xmlns:a16="http://schemas.microsoft.com/office/drawing/2014/main" id="{C02AED5E-F1C5-4182-A375-B7F1253BA38D}"/>
              </a:ext>
            </a:extLst>
          </p:cNvPr>
          <p:cNvSpPr/>
          <p:nvPr/>
        </p:nvSpPr>
        <p:spPr>
          <a:xfrm>
            <a:off x="13260751" y="1611091"/>
            <a:ext cx="5747596" cy="86042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u="sng" dirty="0">
                <a:solidFill>
                  <a:srgbClr val="3D3D3D"/>
                </a:solidFill>
                <a:latin typeface="Lato"/>
                <a:cs typeface="Calibri"/>
              </a:rPr>
              <a:t>MECÁNICA</a:t>
            </a:r>
          </a:p>
          <a:p>
            <a:pPr algn="ctr"/>
            <a:endParaRPr lang="es-ES" sz="2000" dirty="0">
              <a:solidFill>
                <a:srgbClr val="3D3D3D"/>
              </a:solidFill>
              <a:latin typeface="Lato"/>
              <a:cs typeface="Calibri"/>
            </a:endParaRPr>
          </a:p>
          <a:p>
            <a:pPr marL="342900" indent="-342900">
              <a:buFont typeface="Arial"/>
              <a:buChar char="•"/>
            </a:pPr>
            <a:r>
              <a:rPr lang="es-ES" sz="2000" dirty="0">
                <a:solidFill>
                  <a:srgbClr val="3D3D3D"/>
                </a:solidFill>
                <a:latin typeface="Lato"/>
                <a:cs typeface="Calibri"/>
              </a:rPr>
              <a:t>Generador de parámetros: algoritmo caótico a partir de un mapa logístico:</a:t>
            </a:r>
          </a:p>
          <a:p>
            <a:endParaRPr lang="es-ES" sz="2000" dirty="0">
              <a:solidFill>
                <a:srgbClr val="3D3D3D"/>
              </a:solidFill>
              <a:latin typeface="Lato"/>
              <a:cs typeface="Calibri"/>
            </a:endParaRPr>
          </a:p>
          <a:p>
            <a:endParaRPr lang="es-ES" sz="2000" dirty="0">
              <a:solidFill>
                <a:srgbClr val="3D3D3D"/>
              </a:solidFill>
              <a:latin typeface="Lato"/>
              <a:cs typeface="Calibri"/>
            </a:endParaRPr>
          </a:p>
          <a:p>
            <a:endParaRPr lang="es-ES" sz="2000" dirty="0">
              <a:solidFill>
                <a:srgbClr val="3D3D3D"/>
              </a:solidFill>
              <a:latin typeface="Lato"/>
              <a:cs typeface="Calibri"/>
            </a:endParaRPr>
          </a:p>
          <a:p>
            <a:pPr marL="342900" indent="-342900">
              <a:buFont typeface="Arial"/>
              <a:buChar char="•"/>
            </a:pPr>
            <a:r>
              <a:rPr lang="es-ES" sz="2000" dirty="0">
                <a:solidFill>
                  <a:srgbClr val="3D3D3D"/>
                </a:solidFill>
                <a:latin typeface="Lato"/>
                <a:cs typeface="Calibri"/>
              </a:rPr>
              <a:t>Clave secreta: formada por </a:t>
            </a:r>
            <a:r>
              <a:rPr lang="es-ES" sz="2000" i="1" dirty="0">
                <a:solidFill>
                  <a:srgbClr val="3D3D3D"/>
                </a:solidFill>
                <a:latin typeface="Lato"/>
                <a:cs typeface="Calibri"/>
              </a:rPr>
              <a:t>u</a:t>
            </a:r>
            <a:r>
              <a:rPr lang="es-ES" sz="2000" baseline="-25000" dirty="0">
                <a:solidFill>
                  <a:srgbClr val="3D3D3D"/>
                </a:solidFill>
                <a:latin typeface="Lato"/>
                <a:cs typeface="Calibri"/>
              </a:rPr>
              <a:t>0</a:t>
            </a:r>
            <a:r>
              <a:rPr lang="es-ES" sz="2000" dirty="0">
                <a:solidFill>
                  <a:srgbClr val="3D3D3D"/>
                </a:solidFill>
                <a:latin typeface="Lato"/>
                <a:cs typeface="Calibri"/>
              </a:rPr>
              <a:t>, </a:t>
            </a:r>
            <a:r>
              <a:rPr lang="es-ES" sz="2000" i="1" dirty="0">
                <a:solidFill>
                  <a:srgbClr val="3D3D3D"/>
                </a:solidFill>
                <a:latin typeface="Lato"/>
                <a:cs typeface="Calibri"/>
              </a:rPr>
              <a:t>c</a:t>
            </a:r>
            <a:r>
              <a:rPr lang="es-ES" sz="2000" baseline="-25000" dirty="0">
                <a:solidFill>
                  <a:srgbClr val="3D3D3D"/>
                </a:solidFill>
                <a:latin typeface="Lato"/>
                <a:cs typeface="Calibri"/>
              </a:rPr>
              <a:t>0</a:t>
            </a:r>
            <a:r>
              <a:rPr lang="es-ES" sz="2000" dirty="0">
                <a:solidFill>
                  <a:srgbClr val="3D3D3D"/>
                </a:solidFill>
                <a:latin typeface="Lato"/>
                <a:cs typeface="Calibri"/>
              </a:rPr>
              <a:t> y </a:t>
            </a:r>
            <a:r>
              <a:rPr lang="es-ES" sz="2000" i="1" dirty="0">
                <a:solidFill>
                  <a:srgbClr val="3D3D3D"/>
                </a:solidFill>
                <a:latin typeface="Lato"/>
                <a:cs typeface="Calibri"/>
              </a:rPr>
              <a:t>r</a:t>
            </a:r>
            <a:r>
              <a:rPr lang="es-ES" sz="2000" dirty="0">
                <a:solidFill>
                  <a:srgbClr val="3D3D3D"/>
                </a:solidFill>
                <a:latin typeface="Lato"/>
                <a:cs typeface="Calibri"/>
              </a:rPr>
              <a:t>.</a:t>
            </a:r>
          </a:p>
          <a:p>
            <a:pPr marL="342900" indent="-342900">
              <a:buFont typeface="Arial"/>
              <a:buChar char="•"/>
            </a:pPr>
            <a:r>
              <a:rPr lang="es-ES" sz="2000" dirty="0">
                <a:solidFill>
                  <a:srgbClr val="3D3D3D"/>
                </a:solidFill>
                <a:latin typeface="Lato"/>
                <a:cs typeface="Calibri"/>
              </a:rPr>
              <a:t>Condiciones iniciales aleatorias de todos los osciladores.</a:t>
            </a:r>
          </a:p>
          <a:p>
            <a:pPr marL="342900" indent="-342900">
              <a:buFont typeface="Arial"/>
              <a:buChar char="•"/>
            </a:pPr>
            <a:r>
              <a:rPr lang="es-ES" sz="2000" dirty="0">
                <a:solidFill>
                  <a:srgbClr val="3D3D3D"/>
                </a:solidFill>
                <a:latin typeface="Lato"/>
                <a:cs typeface="Calibri"/>
              </a:rPr>
              <a:t>Osciladores esclavos acoplados hasta que alcancen la sincronización completa.</a:t>
            </a:r>
          </a:p>
          <a:p>
            <a:pPr marL="342900" indent="-342900">
              <a:buFont typeface="Arial"/>
              <a:buChar char="•"/>
            </a:pPr>
            <a:r>
              <a:rPr lang="es-ES" sz="2000" dirty="0">
                <a:solidFill>
                  <a:srgbClr val="3D3D3D"/>
                </a:solidFill>
                <a:latin typeface="Lato"/>
                <a:cs typeface="Calibri"/>
              </a:rPr>
              <a:t>Durante el tiempo de sincronización:</a:t>
            </a:r>
          </a:p>
          <a:p>
            <a:pPr marL="800100" lvl="1" indent="-342900">
              <a:buFont typeface="Arial"/>
              <a:buChar char="•"/>
            </a:pPr>
            <a:r>
              <a:rPr lang="es-ES" sz="2000" dirty="0">
                <a:solidFill>
                  <a:srgbClr val="3D3D3D"/>
                </a:solidFill>
                <a:latin typeface="Lato"/>
                <a:cs typeface="Calibri"/>
              </a:rPr>
              <a:t>Maestros y esclavos acoplados.</a:t>
            </a:r>
          </a:p>
          <a:p>
            <a:pPr marL="342900" indent="-342900">
              <a:buFont typeface="Arial"/>
              <a:buChar char="•"/>
            </a:pPr>
            <a:r>
              <a:rPr lang="es-ES" sz="2000" dirty="0">
                <a:solidFill>
                  <a:srgbClr val="3D3D3D"/>
                </a:solidFill>
                <a:latin typeface="Lato"/>
                <a:cs typeface="Calibri"/>
              </a:rPr>
              <a:t>Después del tiempo de sincronización:</a:t>
            </a:r>
          </a:p>
          <a:p>
            <a:pPr marL="800100" lvl="1" indent="-342900">
              <a:buFont typeface="Arial"/>
              <a:buChar char="•"/>
            </a:pPr>
            <a:r>
              <a:rPr lang="es-ES" sz="2000" dirty="0">
                <a:solidFill>
                  <a:srgbClr val="3D3D3D"/>
                </a:solidFill>
                <a:latin typeface="Lato"/>
                <a:cs typeface="Calibri"/>
              </a:rPr>
              <a:t>Se cierran los canales de sincronización durante el tiempo de desincronización.</a:t>
            </a:r>
          </a:p>
          <a:p>
            <a:pPr marL="800100" lvl="1" indent="-342900">
              <a:buFont typeface="Arial"/>
              <a:buChar char="•"/>
            </a:pPr>
            <a:r>
              <a:rPr lang="es-ES" sz="2000" dirty="0">
                <a:solidFill>
                  <a:srgbClr val="3D3D3D"/>
                </a:solidFill>
                <a:latin typeface="Lato"/>
                <a:cs typeface="Calibri"/>
              </a:rPr>
              <a:t>El generador de parámetros cambia </a:t>
            </a:r>
            <a:r>
              <a:rPr lang="es-ES" sz="2000" i="1" dirty="0">
                <a:solidFill>
                  <a:srgbClr val="3D3D3D"/>
                </a:solidFill>
                <a:latin typeface="Lato"/>
                <a:cs typeface="Calibri"/>
              </a:rPr>
              <a:t>c</a:t>
            </a:r>
            <a:r>
              <a:rPr lang="es-ES" sz="2000" dirty="0">
                <a:solidFill>
                  <a:srgbClr val="3D3D3D"/>
                </a:solidFill>
                <a:latin typeface="Lato"/>
                <a:cs typeface="Calibri"/>
              </a:rPr>
              <a:t> para cada cierre de los canales de sincronización.</a:t>
            </a:r>
          </a:p>
        </p:txBody>
      </p:sp>
      <p:pic>
        <p:nvPicPr>
          <p:cNvPr id="36" name="Imagen 36" descr="Imagen que contiene dibujo&#10;&#10;Descripción generada con confianza muy alta">
            <a:extLst>
              <a:ext uri="{FF2B5EF4-FFF2-40B4-BE49-F238E27FC236}">
                <a16:creationId xmlns:a16="http://schemas.microsoft.com/office/drawing/2014/main" id="{0E7BB8BC-04C6-473B-AAE9-91DDCD4EA026}"/>
              </a:ext>
            </a:extLst>
          </p:cNvPr>
          <p:cNvPicPr>
            <a:picLocks noChangeAspect="1"/>
          </p:cNvPicPr>
          <p:nvPr/>
        </p:nvPicPr>
        <p:blipFill>
          <a:blip r:embed="rId4"/>
          <a:stretch>
            <a:fillRect/>
          </a:stretch>
        </p:blipFill>
        <p:spPr>
          <a:xfrm>
            <a:off x="14840205" y="4241798"/>
            <a:ext cx="2588687" cy="457524"/>
          </a:xfrm>
          <a:prstGeom prst="rect">
            <a:avLst/>
          </a:prstGeom>
        </p:spPr>
      </p:pic>
      <p:pic>
        <p:nvPicPr>
          <p:cNvPr id="38" name="Imagen 38">
            <a:extLst>
              <a:ext uri="{FF2B5EF4-FFF2-40B4-BE49-F238E27FC236}">
                <a16:creationId xmlns:a16="http://schemas.microsoft.com/office/drawing/2014/main" id="{2F1633F7-BC71-407F-B296-E34B56FEDC02}"/>
              </a:ext>
            </a:extLst>
          </p:cNvPr>
          <p:cNvPicPr>
            <a:picLocks noChangeAspect="1"/>
          </p:cNvPicPr>
          <p:nvPr/>
        </p:nvPicPr>
        <p:blipFill>
          <a:blip r:embed="rId5"/>
          <a:stretch>
            <a:fillRect/>
          </a:stretch>
        </p:blipFill>
        <p:spPr>
          <a:xfrm>
            <a:off x="14840205" y="4747527"/>
            <a:ext cx="2022330" cy="311006"/>
          </a:xfrm>
          <a:prstGeom prst="rect">
            <a:avLst/>
          </a:prstGeom>
        </p:spPr>
      </p:pic>
      <p:sp>
        <p:nvSpPr>
          <p:cNvPr id="40" name="Rectángulo: esquinas redondeadas 39">
            <a:extLst>
              <a:ext uri="{FF2B5EF4-FFF2-40B4-BE49-F238E27FC236}">
                <a16:creationId xmlns:a16="http://schemas.microsoft.com/office/drawing/2014/main" id="{13C09A14-834C-4787-B51F-96FB1F914CAA}"/>
              </a:ext>
            </a:extLst>
          </p:cNvPr>
          <p:cNvSpPr/>
          <p:nvPr/>
        </p:nvSpPr>
        <p:spPr>
          <a:xfrm>
            <a:off x="1378551" y="2026050"/>
            <a:ext cx="10844246" cy="1152219"/>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s-ES" b="1" u="sng" dirty="0">
                <a:solidFill>
                  <a:srgbClr val="3D3D3D"/>
                </a:solidFill>
                <a:latin typeface="Lato"/>
                <a:cs typeface="Calibri"/>
              </a:rPr>
              <a:t>FUNDAMENTO</a:t>
            </a:r>
            <a:r>
              <a:rPr lang="es-ES" dirty="0">
                <a:solidFill>
                  <a:srgbClr val="3D3D3D"/>
                </a:solidFill>
                <a:latin typeface="Lato"/>
                <a:cs typeface="Calibri"/>
              </a:rPr>
              <a:t>: Cada vez cuando cambia el parámetro el receptos sincroniza con el emisor durante le tiempo de sincronización, con el siguiente cambio del parámetro se interrumpen los canales de sincronización por el tiempo menor que el tiempo se desincronización para que un atacante es incapaz de sincronizarse.</a:t>
            </a:r>
            <a:endParaRPr lang="es-ES" dirty="0">
              <a:solidFill>
                <a:srgbClr val="3D3D3D"/>
              </a:solidFill>
              <a:latin typeface="Lato"/>
            </a:endParaRPr>
          </a:p>
        </p:txBody>
      </p:sp>
      <p:cxnSp>
        <p:nvCxnSpPr>
          <p:cNvPr id="16" name="Straight Connector 15">
            <a:extLst>
              <a:ext uri="{FF2B5EF4-FFF2-40B4-BE49-F238E27FC236}">
                <a16:creationId xmlns:a16="http://schemas.microsoft.com/office/drawing/2014/main" id="{9F6654B0-DF06-B94D-BB20-EF223FC6A15D}"/>
              </a:ext>
            </a:extLst>
          </p:cNvPr>
          <p:cNvCxnSpPr>
            <a:cxnSpLocks/>
          </p:cNvCxnSpPr>
          <p:nvPr/>
        </p:nvCxnSpPr>
        <p:spPr>
          <a:xfrm flipV="1">
            <a:off x="1318846" y="4888523"/>
            <a:ext cx="0" cy="8968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659B78-7CFC-A149-8B0D-E7E4EB945902}"/>
              </a:ext>
            </a:extLst>
          </p:cNvPr>
          <p:cNvCxnSpPr>
            <a:cxnSpLocks/>
          </p:cNvCxnSpPr>
          <p:nvPr/>
        </p:nvCxnSpPr>
        <p:spPr>
          <a:xfrm>
            <a:off x="1318846" y="4888523"/>
            <a:ext cx="530141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3B6B96-1F01-9E4D-B64F-F31EE6C464AA}"/>
              </a:ext>
            </a:extLst>
          </p:cNvPr>
          <p:cNvCxnSpPr>
            <a:cxnSpLocks/>
          </p:cNvCxnSpPr>
          <p:nvPr/>
        </p:nvCxnSpPr>
        <p:spPr>
          <a:xfrm>
            <a:off x="6981092" y="4888523"/>
            <a:ext cx="536330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F1129EE-000F-614F-833E-E03C40231927}"/>
              </a:ext>
            </a:extLst>
          </p:cNvPr>
          <p:cNvCxnSpPr/>
          <p:nvPr/>
        </p:nvCxnSpPr>
        <p:spPr>
          <a:xfrm>
            <a:off x="12344400" y="4888523"/>
            <a:ext cx="0" cy="896816"/>
          </a:xfrm>
          <a:prstGeom prst="straightConnector1">
            <a:avLst/>
          </a:prstGeom>
          <a:ln w="381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D5D989-0006-D649-8A96-29F7EB6D7EAB}"/>
              </a:ext>
            </a:extLst>
          </p:cNvPr>
          <p:cNvCxnSpPr>
            <a:cxnSpLocks/>
          </p:cNvCxnSpPr>
          <p:nvPr/>
        </p:nvCxnSpPr>
        <p:spPr>
          <a:xfrm flipV="1">
            <a:off x="6620256" y="4699322"/>
            <a:ext cx="360836" cy="1892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972A224-8758-A449-AC4B-6EC84F75A161}"/>
              </a:ext>
            </a:extLst>
          </p:cNvPr>
          <p:cNvCxnSpPr>
            <a:cxnSpLocks/>
          </p:cNvCxnSpPr>
          <p:nvPr/>
        </p:nvCxnSpPr>
        <p:spPr>
          <a:xfrm>
            <a:off x="6829063" y="4600776"/>
            <a:ext cx="0" cy="1634924"/>
          </a:xfrm>
          <a:prstGeom prst="straightConnector1">
            <a:avLst/>
          </a:prstGeom>
          <a:ln w="38100">
            <a:solidFill>
              <a:schemeClr val="accent1">
                <a:shade val="95000"/>
                <a:satMod val="10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96758B9-4881-8A47-B686-0283F9E96387}"/>
              </a:ext>
            </a:extLst>
          </p:cNvPr>
          <p:cNvSpPr txBox="1"/>
          <p:nvPr/>
        </p:nvSpPr>
        <p:spPr>
          <a:xfrm>
            <a:off x="5669280" y="4981120"/>
            <a:ext cx="2542032" cy="369332"/>
          </a:xfrm>
          <a:prstGeom prst="rect">
            <a:avLst/>
          </a:prstGeom>
          <a:noFill/>
        </p:spPr>
        <p:txBody>
          <a:bodyPr wrap="square" rtlCol="0">
            <a:spAutoFit/>
          </a:bodyPr>
          <a:lstStyle/>
          <a:p>
            <a:r>
              <a:rPr lang="es-ES" dirty="0"/>
              <a:t>Canal de sincronización</a:t>
            </a:r>
          </a:p>
        </p:txBody>
      </p:sp>
      <p:cxnSp>
        <p:nvCxnSpPr>
          <p:cNvPr id="33" name="Straight Connector 32">
            <a:extLst>
              <a:ext uri="{FF2B5EF4-FFF2-40B4-BE49-F238E27FC236}">
                <a16:creationId xmlns:a16="http://schemas.microsoft.com/office/drawing/2014/main" id="{74927077-B443-D34A-BEDB-A651F2939105}"/>
              </a:ext>
            </a:extLst>
          </p:cNvPr>
          <p:cNvCxnSpPr/>
          <p:nvPr/>
        </p:nvCxnSpPr>
        <p:spPr>
          <a:xfrm flipV="1">
            <a:off x="6567502" y="6172200"/>
            <a:ext cx="381301" cy="22860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5AD8010-2756-9A40-A7FB-C8843D83C54C}"/>
              </a:ext>
            </a:extLst>
          </p:cNvPr>
          <p:cNvCxnSpPr/>
          <p:nvPr/>
        </p:nvCxnSpPr>
        <p:spPr>
          <a:xfrm>
            <a:off x="6829063" y="4491175"/>
            <a:ext cx="0" cy="281381"/>
          </a:xfrm>
          <a:prstGeom prst="straightConnector1">
            <a:avLst/>
          </a:prstGeom>
          <a:ln w="381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26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txBox="1"/>
          <p:nvPr/>
        </p:nvSpPr>
        <p:spPr>
          <a:xfrm>
            <a:off x="16123368" y="936625"/>
            <a:ext cx="2697854" cy="1009379"/>
          </a:xfrm>
          <a:prstGeom prst="rect">
            <a:avLst/>
          </a:prstGeom>
        </p:spPr>
        <p:txBody>
          <a:bodyPr vert="horz" wrap="none" lIns="0" tIns="0" rIns="0" bIns="0" rtlCol="0">
            <a:spAutoFit/>
          </a:bodyPr>
          <a:lstStyle/>
          <a:p>
            <a:pPr marL="0">
              <a:lnSpc>
                <a:spcPct val="100000"/>
              </a:lnSpc>
            </a:pPr>
            <a:r>
              <a:rPr sz="6559" b="1" spc="10">
                <a:solidFill>
                  <a:srgbClr val="484D50"/>
                </a:solidFill>
                <a:latin typeface="Lato" panose="020F0502020204030203" pitchFamily="34" charset="0"/>
                <a:cs typeface="Arial"/>
              </a:rPr>
              <a:t>SOBRE</a:t>
            </a:r>
            <a:endParaRPr sz="6500" b="1">
              <a:latin typeface="Lato" panose="020F0502020204030203" pitchFamily="34" charset="0"/>
              <a:cs typeface="Arial"/>
            </a:endParaRPr>
          </a:p>
        </p:txBody>
      </p:sp>
      <p:sp>
        <p:nvSpPr>
          <p:cNvPr id="4" name="text 1"/>
          <p:cNvSpPr txBox="1"/>
          <p:nvPr/>
        </p:nvSpPr>
        <p:spPr>
          <a:xfrm>
            <a:off x="14230053" y="1725627"/>
            <a:ext cx="4589526" cy="1023229"/>
          </a:xfrm>
          <a:prstGeom prst="rect">
            <a:avLst/>
          </a:prstGeom>
        </p:spPr>
        <p:txBody>
          <a:bodyPr vert="horz" wrap="none" lIns="0" tIns="0" rIns="0" bIns="0" rtlCol="0">
            <a:spAutoFit/>
          </a:bodyPr>
          <a:lstStyle/>
          <a:p>
            <a:pPr marL="0">
              <a:lnSpc>
                <a:spcPct val="100000"/>
              </a:lnSpc>
            </a:pPr>
            <a:r>
              <a:rPr sz="6649" b="1" spc="10">
                <a:solidFill>
                  <a:srgbClr val="484D50"/>
                </a:solidFill>
                <a:latin typeface="Lato" panose="020F0502020204030203" pitchFamily="34" charset="0"/>
                <a:cs typeface="Arial"/>
              </a:rPr>
              <a:t>NOSOTROS</a:t>
            </a:r>
            <a:endParaRPr sz="6600" b="1">
              <a:latin typeface="Lato" panose="020F0502020204030203" pitchFamily="34" charset="0"/>
              <a:cs typeface="Arial"/>
            </a:endParaRPr>
          </a:p>
        </p:txBody>
      </p:sp>
      <p:pic>
        <p:nvPicPr>
          <p:cNvPr id="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4816" y="9904303"/>
            <a:ext cx="3581190" cy="1417747"/>
          </a:xfrm>
          <a:prstGeom prst="rect">
            <a:avLst/>
          </a:prstGeom>
        </p:spPr>
      </p:pic>
      <p:sp>
        <p:nvSpPr>
          <p:cNvPr id="2" name="object 2"/>
          <p:cNvSpPr/>
          <p:nvPr/>
        </p:nvSpPr>
        <p:spPr>
          <a:xfrm>
            <a:off x="19376390" y="800100"/>
            <a:ext cx="76200" cy="1943100"/>
          </a:xfrm>
          <a:custGeom>
            <a:avLst/>
            <a:gdLst/>
            <a:ahLst/>
            <a:cxnLst/>
            <a:rect l="l" t="t" r="r" b="b"/>
            <a:pathLst>
              <a:path w="76200" h="1943100">
                <a:moveTo>
                  <a:pt x="38100" y="38100"/>
                </a:moveTo>
                <a:lnTo>
                  <a:pt x="38100" y="1905000"/>
                </a:lnTo>
              </a:path>
            </a:pathLst>
          </a:custGeom>
          <a:ln w="76200">
            <a:solidFill>
              <a:srgbClr val="525759"/>
            </a:solidFill>
          </a:ln>
        </p:spPr>
        <p:txBody>
          <a:bodyPr wrap="square" lIns="0" tIns="0" rIns="0" bIns="0" rtlCol="0">
            <a:noAutofit/>
          </a:bodyPr>
          <a:lstStyle/>
          <a:p>
            <a:endParaRPr/>
          </a:p>
        </p:txBody>
      </p:sp>
      <p:pic>
        <p:nvPicPr>
          <p:cNvPr id="1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2725" y="2703979"/>
            <a:ext cx="12926116" cy="8214408"/>
          </a:xfrm>
          <a:prstGeom prst="rect">
            <a:avLst/>
          </a:prstGeom>
        </p:spPr>
      </p:pic>
      <p:pic>
        <p:nvPicPr>
          <p:cNvPr id="1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7988" y="10364967"/>
            <a:ext cx="429883" cy="424434"/>
          </a:xfrm>
          <a:prstGeom prst="rect">
            <a:avLst/>
          </a:prstGeom>
        </p:spPr>
      </p:pic>
      <p:pic>
        <p:nvPicPr>
          <p:cNvPr id="12"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50571" y="9939715"/>
            <a:ext cx="239001" cy="500811"/>
          </a:xfrm>
          <a:prstGeom prst="rect">
            <a:avLst/>
          </a:prstGeom>
        </p:spPr>
      </p:pic>
      <p:pic>
        <p:nvPicPr>
          <p:cNvPr id="13"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0945" y="9101326"/>
            <a:ext cx="104711" cy="109067"/>
          </a:xfrm>
          <a:prstGeom prst="rect">
            <a:avLst/>
          </a:prstGeom>
        </p:spPr>
      </p:pic>
      <p:pic>
        <p:nvPicPr>
          <p:cNvPr id="14"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44631" y="8387883"/>
            <a:ext cx="53784" cy="59372"/>
          </a:xfrm>
          <a:prstGeom prst="rect">
            <a:avLst/>
          </a:prstGeom>
        </p:spPr>
      </p:pic>
      <p:pic>
        <p:nvPicPr>
          <p:cNvPr id="15"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15273" y="4945429"/>
            <a:ext cx="60845" cy="50228"/>
          </a:xfrm>
          <a:prstGeom prst="rect">
            <a:avLst/>
          </a:prstGeom>
        </p:spPr>
      </p:pic>
      <p:pic>
        <p:nvPicPr>
          <p:cNvPr id="16"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34096" y="4975828"/>
            <a:ext cx="59144" cy="47891"/>
          </a:xfrm>
          <a:prstGeom prst="rect">
            <a:avLst/>
          </a:prstGeom>
        </p:spPr>
      </p:pic>
      <p:pic>
        <p:nvPicPr>
          <p:cNvPr id="17"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18203" y="10777728"/>
            <a:ext cx="34417" cy="37236"/>
          </a:xfrm>
          <a:prstGeom prst="rect">
            <a:avLst/>
          </a:prstGeom>
        </p:spPr>
      </p:pic>
      <p:pic>
        <p:nvPicPr>
          <p:cNvPr id="18"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019506" y="8825426"/>
            <a:ext cx="29235" cy="40030"/>
          </a:xfrm>
          <a:prstGeom prst="rect">
            <a:avLst/>
          </a:prstGeom>
        </p:spPr>
      </p:pic>
      <p:pic>
        <p:nvPicPr>
          <p:cNvPr id="19"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793884" y="8524494"/>
            <a:ext cx="37922" cy="46266"/>
          </a:xfrm>
          <a:prstGeom prst="rect">
            <a:avLst/>
          </a:prstGeom>
        </p:spPr>
      </p:pic>
      <p:pic>
        <p:nvPicPr>
          <p:cNvPr id="20" name="Image"/>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52959" y="8559456"/>
            <a:ext cx="40514" cy="27508"/>
          </a:xfrm>
          <a:prstGeom prst="rect">
            <a:avLst/>
          </a:prstGeom>
        </p:spPr>
      </p:pic>
      <p:pic>
        <p:nvPicPr>
          <p:cNvPr id="21" name="Image"/>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716004" y="8483546"/>
            <a:ext cx="34683" cy="32830"/>
          </a:xfrm>
          <a:prstGeom prst="rect">
            <a:avLst/>
          </a:prstGeom>
        </p:spPr>
      </p:pic>
      <p:pic>
        <p:nvPicPr>
          <p:cNvPr id="22" name="Image"/>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820255" y="8607366"/>
            <a:ext cx="32322" cy="25070"/>
          </a:xfrm>
          <a:prstGeom prst="rect">
            <a:avLst/>
          </a:prstGeom>
        </p:spPr>
      </p:pic>
      <p:pic>
        <p:nvPicPr>
          <p:cNvPr id="23" name="Image"/>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044577" y="8886334"/>
            <a:ext cx="18670" cy="23278"/>
          </a:xfrm>
          <a:prstGeom prst="rect">
            <a:avLst/>
          </a:prstGeom>
        </p:spPr>
      </p:pic>
      <p:pic>
        <p:nvPicPr>
          <p:cNvPr id="24" name="Image"/>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627877" y="8445156"/>
            <a:ext cx="1296" cy="1105"/>
          </a:xfrm>
          <a:prstGeom prst="rect">
            <a:avLst/>
          </a:prstGeom>
        </p:spPr>
      </p:pic>
      <p:pic>
        <p:nvPicPr>
          <p:cNvPr id="25" name="Image"/>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5629175" y="8442733"/>
            <a:ext cx="27381" cy="23025"/>
          </a:xfrm>
          <a:prstGeom prst="rect">
            <a:avLst/>
          </a:prstGeom>
        </p:spPr>
      </p:pic>
      <p:pic>
        <p:nvPicPr>
          <p:cNvPr id="26" name="Image"/>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650778" y="8497843"/>
            <a:ext cx="21183" cy="19457"/>
          </a:xfrm>
          <a:prstGeom prst="rect">
            <a:avLst/>
          </a:prstGeom>
        </p:spPr>
      </p:pic>
      <p:pic>
        <p:nvPicPr>
          <p:cNvPr id="27" name="Image"/>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012764" y="9127076"/>
            <a:ext cx="12052" cy="18440"/>
          </a:xfrm>
          <a:prstGeom prst="rect">
            <a:avLst/>
          </a:prstGeom>
        </p:spPr>
      </p:pic>
      <p:pic>
        <p:nvPicPr>
          <p:cNvPr id="28" name="Image"/>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93929" y="4938089"/>
            <a:ext cx="5080" cy="7581"/>
          </a:xfrm>
          <a:prstGeom prst="rect">
            <a:avLst/>
          </a:prstGeom>
        </p:spPr>
      </p:pic>
      <p:pic>
        <p:nvPicPr>
          <p:cNvPr id="29" name="Image"/>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6075650" y="8897754"/>
            <a:ext cx="6719" cy="8305"/>
          </a:xfrm>
          <a:prstGeom prst="rect">
            <a:avLst/>
          </a:prstGeom>
        </p:spPr>
      </p:pic>
      <p:pic>
        <p:nvPicPr>
          <p:cNvPr id="30" name="Image"/>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6080587" y="8963749"/>
            <a:ext cx="10223" cy="7950"/>
          </a:xfrm>
          <a:prstGeom prst="rect">
            <a:avLst/>
          </a:prstGeom>
        </p:spPr>
      </p:pic>
      <p:pic>
        <p:nvPicPr>
          <p:cNvPr id="31" name="Image"/>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108620" y="9022968"/>
            <a:ext cx="3060" cy="3848"/>
          </a:xfrm>
          <a:prstGeom prst="rect">
            <a:avLst/>
          </a:prstGeom>
        </p:spPr>
      </p:pic>
      <p:pic>
        <p:nvPicPr>
          <p:cNvPr id="32" name="Image"/>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042704" y="9164274"/>
            <a:ext cx="9919" cy="10757"/>
          </a:xfrm>
          <a:prstGeom prst="rect">
            <a:avLst/>
          </a:prstGeom>
        </p:spPr>
      </p:pic>
      <p:pic>
        <p:nvPicPr>
          <p:cNvPr id="33" name="Image"/>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623153" y="8440897"/>
            <a:ext cx="4839" cy="4255"/>
          </a:xfrm>
          <a:prstGeom prst="rect">
            <a:avLst/>
          </a:prstGeom>
        </p:spPr>
      </p:pic>
      <p:pic>
        <p:nvPicPr>
          <p:cNvPr id="34" name="Image"/>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5647064" y="8495908"/>
            <a:ext cx="3911" cy="1930"/>
          </a:xfrm>
          <a:prstGeom prst="rect">
            <a:avLst/>
          </a:prstGeom>
        </p:spPr>
      </p:pic>
      <p:sp>
        <p:nvSpPr>
          <p:cNvPr id="5" name="text 1"/>
          <p:cNvSpPr txBox="1"/>
          <p:nvPr/>
        </p:nvSpPr>
        <p:spPr>
          <a:xfrm>
            <a:off x="3353228" y="7128275"/>
            <a:ext cx="1109980" cy="141732"/>
          </a:xfrm>
          <a:prstGeom prst="rect">
            <a:avLst/>
          </a:prstGeom>
        </p:spPr>
        <p:txBody>
          <a:bodyPr vert="horz" wrap="none" lIns="0" tIns="0" rIns="0" bIns="0" rtlCol="0">
            <a:spAutoFit/>
          </a:bodyPr>
          <a:lstStyle/>
          <a:p>
            <a:pPr marL="0">
              <a:lnSpc>
                <a:spcPct val="100000"/>
              </a:lnSpc>
            </a:pPr>
            <a:r>
              <a:rPr sz="939" spc="10">
                <a:solidFill>
                  <a:srgbClr val="474D4F"/>
                </a:solidFill>
                <a:latin typeface="Arial"/>
                <a:cs typeface="Arial"/>
              </a:rPr>
              <a:t>México – Querétaro</a:t>
            </a:r>
            <a:endParaRPr sz="900">
              <a:latin typeface="Arial"/>
              <a:cs typeface="Arial"/>
            </a:endParaRPr>
          </a:p>
        </p:txBody>
      </p:sp>
      <p:sp>
        <p:nvSpPr>
          <p:cNvPr id="6" name="text 1"/>
          <p:cNvSpPr txBox="1"/>
          <p:nvPr/>
        </p:nvSpPr>
        <p:spPr>
          <a:xfrm>
            <a:off x="3082336" y="7452379"/>
            <a:ext cx="1894229" cy="141732"/>
          </a:xfrm>
          <a:prstGeom prst="rect">
            <a:avLst/>
          </a:prstGeom>
        </p:spPr>
        <p:txBody>
          <a:bodyPr vert="horz" wrap="none" lIns="0" tIns="0" rIns="0" bIns="0" rtlCol="0">
            <a:spAutoFit/>
          </a:bodyPr>
          <a:lstStyle/>
          <a:p>
            <a:pPr marL="0">
              <a:lnSpc>
                <a:spcPct val="100000"/>
              </a:lnSpc>
            </a:pPr>
            <a:r>
              <a:rPr sz="909" spc="10">
                <a:solidFill>
                  <a:srgbClr val="474D4F"/>
                </a:solidFill>
                <a:latin typeface="Arial"/>
                <a:cs typeface="Arial"/>
              </a:rPr>
              <a:t>Guatemala – Ciudad de Guatemala</a:t>
            </a:r>
            <a:endParaRPr sz="900">
              <a:latin typeface="Arial"/>
              <a:cs typeface="Arial"/>
            </a:endParaRPr>
          </a:p>
        </p:txBody>
      </p:sp>
      <p:sp>
        <p:nvSpPr>
          <p:cNvPr id="7" name="text 1"/>
          <p:cNvSpPr txBox="1"/>
          <p:nvPr/>
        </p:nvSpPr>
        <p:spPr>
          <a:xfrm>
            <a:off x="4174536" y="7689488"/>
            <a:ext cx="1132077" cy="141732"/>
          </a:xfrm>
          <a:prstGeom prst="rect">
            <a:avLst/>
          </a:prstGeom>
        </p:spPr>
        <p:txBody>
          <a:bodyPr vert="horz" wrap="none" lIns="0" tIns="0" rIns="0" bIns="0" rtlCol="0">
            <a:spAutoFit/>
          </a:bodyPr>
          <a:lstStyle/>
          <a:p>
            <a:pPr marL="0">
              <a:lnSpc>
                <a:spcPct val="100000"/>
              </a:lnSpc>
            </a:pPr>
            <a:r>
              <a:rPr sz="909" spc="10">
                <a:solidFill>
                  <a:srgbClr val="474D4F"/>
                </a:solidFill>
                <a:latin typeface="Arial"/>
                <a:cs typeface="Arial"/>
              </a:rPr>
              <a:t>Costa Rica -San José</a:t>
            </a:r>
            <a:endParaRPr sz="900">
              <a:latin typeface="Arial"/>
              <a:cs typeface="Arial"/>
            </a:endParaRPr>
          </a:p>
        </p:txBody>
      </p:sp>
      <p:sp>
        <p:nvSpPr>
          <p:cNvPr id="8" name="text 1"/>
          <p:cNvSpPr txBox="1"/>
          <p:nvPr/>
        </p:nvSpPr>
        <p:spPr>
          <a:xfrm>
            <a:off x="4580936" y="7885703"/>
            <a:ext cx="1051002" cy="141732"/>
          </a:xfrm>
          <a:prstGeom prst="rect">
            <a:avLst/>
          </a:prstGeom>
        </p:spPr>
        <p:txBody>
          <a:bodyPr vert="horz" wrap="none" lIns="0" tIns="0" rIns="0" bIns="0" rtlCol="0">
            <a:spAutoFit/>
          </a:bodyPr>
          <a:lstStyle/>
          <a:p>
            <a:pPr marL="0">
              <a:lnSpc>
                <a:spcPct val="100000"/>
              </a:lnSpc>
            </a:pPr>
            <a:r>
              <a:rPr sz="909" spc="10">
                <a:solidFill>
                  <a:srgbClr val="474D4F"/>
                </a:solidFill>
                <a:latin typeface="Arial"/>
                <a:cs typeface="Arial"/>
              </a:rPr>
              <a:t>Colombia – Bogotá</a:t>
            </a:r>
            <a:endParaRPr sz="900">
              <a:latin typeface="Arial"/>
              <a:cs typeface="Arial"/>
            </a:endParaRPr>
          </a:p>
        </p:txBody>
      </p:sp>
      <p:sp>
        <p:nvSpPr>
          <p:cNvPr id="35" name="text 1"/>
          <p:cNvSpPr txBox="1"/>
          <p:nvPr/>
        </p:nvSpPr>
        <p:spPr>
          <a:xfrm>
            <a:off x="6166404" y="7475113"/>
            <a:ext cx="1122045" cy="141732"/>
          </a:xfrm>
          <a:prstGeom prst="rect">
            <a:avLst/>
          </a:prstGeom>
        </p:spPr>
        <p:txBody>
          <a:bodyPr vert="horz" wrap="none" lIns="0" tIns="0" rIns="0" bIns="0" rtlCol="0">
            <a:spAutoFit/>
          </a:bodyPr>
          <a:lstStyle/>
          <a:p>
            <a:pPr marL="0">
              <a:lnSpc>
                <a:spcPct val="100000"/>
              </a:lnSpc>
            </a:pPr>
            <a:r>
              <a:rPr sz="909" spc="10">
                <a:solidFill>
                  <a:srgbClr val="474D4F"/>
                </a:solidFill>
                <a:latin typeface="Arial"/>
                <a:cs typeface="Arial"/>
              </a:rPr>
              <a:t>Venezuela - Valencia</a:t>
            </a:r>
            <a:endParaRPr sz="900">
              <a:latin typeface="Arial"/>
              <a:cs typeface="Arial"/>
            </a:endParaRPr>
          </a:p>
        </p:txBody>
      </p:sp>
      <p:sp>
        <p:nvSpPr>
          <p:cNvPr id="36" name="text 1"/>
          <p:cNvSpPr txBox="1"/>
          <p:nvPr/>
        </p:nvSpPr>
        <p:spPr>
          <a:xfrm>
            <a:off x="7601505" y="6256547"/>
            <a:ext cx="901827" cy="141732"/>
          </a:xfrm>
          <a:prstGeom prst="rect">
            <a:avLst/>
          </a:prstGeom>
        </p:spPr>
        <p:txBody>
          <a:bodyPr vert="horz" wrap="none" lIns="0" tIns="0" rIns="0" bIns="0" rtlCol="0">
            <a:spAutoFit/>
          </a:bodyPr>
          <a:lstStyle/>
          <a:p>
            <a:pPr marL="0">
              <a:lnSpc>
                <a:spcPct val="100000"/>
              </a:lnSpc>
            </a:pPr>
            <a:r>
              <a:rPr sz="909" spc="10">
                <a:solidFill>
                  <a:srgbClr val="474D4F"/>
                </a:solidFill>
                <a:latin typeface="Arial"/>
                <a:cs typeface="Arial"/>
              </a:rPr>
              <a:t>España - Madrid</a:t>
            </a:r>
            <a:endParaRPr sz="900">
              <a:latin typeface="Arial"/>
              <a:cs typeface="Arial"/>
            </a:endParaRPr>
          </a:p>
        </p:txBody>
      </p:sp>
    </p:spTree>
    <p:extLst>
      <p:ext uri="{BB962C8B-B14F-4D97-AF65-F5344CB8AC3E}">
        <p14:creationId xmlns:p14="http://schemas.microsoft.com/office/powerpoint/2010/main" val="4246494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1104268" y="413262"/>
            <a:ext cx="13480550" cy="1477328"/>
          </a:xfrm>
          <a:prstGeom prst="rect">
            <a:avLst/>
          </a:prstGeom>
        </p:spPr>
        <p:txBody>
          <a:bodyPr vert="horz" wrap="none" lIns="0" tIns="0" rIns="0" bIns="0" rtlCol="0" anchor="t">
            <a:spAutoFit/>
          </a:bodyPr>
          <a:lstStyle/>
          <a:p>
            <a:r>
              <a:rPr lang="es-ES" sz="4800" b="1" spc="10" dirty="0">
                <a:solidFill>
                  <a:srgbClr val="484D50"/>
                </a:solidFill>
                <a:latin typeface="Lato"/>
                <a:cs typeface="Arial"/>
              </a:rPr>
              <a:t>PT3: SISTEMA DE COMUNICACIÓN ANALÓGICO. </a:t>
            </a:r>
          </a:p>
          <a:p>
            <a:r>
              <a:rPr lang="es-ES" sz="4800" b="1" spc="10" dirty="0">
                <a:solidFill>
                  <a:srgbClr val="484D50"/>
                </a:solidFill>
                <a:latin typeface="Lato"/>
                <a:cs typeface="Arial"/>
              </a:rPr>
              <a:t>PRIMEROS RESULTADOS CON LA SEÑAL SINOSOIDAL.</a:t>
            </a:r>
            <a:endParaRPr lang="es-ES" dirty="0">
              <a:cs typeface="Calibri"/>
            </a:endParaRPr>
          </a:p>
        </p:txBody>
      </p:sp>
      <p:sp>
        <p:nvSpPr>
          <p:cNvPr id="3" name="object 3"/>
          <p:cNvSpPr/>
          <p:nvPr/>
        </p:nvSpPr>
        <p:spPr>
          <a:xfrm>
            <a:off x="786045" y="302370"/>
            <a:ext cx="47883" cy="1746418"/>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7191" y="364753"/>
            <a:ext cx="3472020" cy="1367241"/>
          </a:xfrm>
          <a:prstGeom prst="rect">
            <a:avLst/>
          </a:prstGeom>
        </p:spPr>
      </p:pic>
      <p:sp>
        <p:nvSpPr>
          <p:cNvPr id="27" name="Flecha: pentágono 26">
            <a:extLst>
              <a:ext uri="{FF2B5EF4-FFF2-40B4-BE49-F238E27FC236}">
                <a16:creationId xmlns:a16="http://schemas.microsoft.com/office/drawing/2014/main" id="{ADFF0A5C-55A1-4A77-81F9-7F6956813583}"/>
              </a:ext>
            </a:extLst>
          </p:cNvPr>
          <p:cNvSpPr/>
          <p:nvPr/>
        </p:nvSpPr>
        <p:spPr>
          <a:xfrm flipH="1">
            <a:off x="14976334" y="2233108"/>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La señal del desfase generada por el PRNG en el emisor con la señal sinusoidal encriptada y enviada al receptor</a:t>
            </a:r>
          </a:p>
        </p:txBody>
      </p:sp>
      <p:sp>
        <p:nvSpPr>
          <p:cNvPr id="28" name="Flecha: pentágono 27">
            <a:extLst>
              <a:ext uri="{FF2B5EF4-FFF2-40B4-BE49-F238E27FC236}">
                <a16:creationId xmlns:a16="http://schemas.microsoft.com/office/drawing/2014/main" id="{49D58A0E-122B-4B0B-8096-363CBD2818E0}"/>
              </a:ext>
            </a:extLst>
          </p:cNvPr>
          <p:cNvSpPr/>
          <p:nvPr/>
        </p:nvSpPr>
        <p:spPr>
          <a:xfrm flipH="1">
            <a:off x="15022320" y="5309230"/>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Error de sincronización entre el emisor reproduce la señal de información </a:t>
            </a:r>
          </a:p>
        </p:txBody>
      </p:sp>
      <p:sp>
        <p:nvSpPr>
          <p:cNvPr id="29" name="Flecha: pentágono 28">
            <a:extLst>
              <a:ext uri="{FF2B5EF4-FFF2-40B4-BE49-F238E27FC236}">
                <a16:creationId xmlns:a16="http://schemas.microsoft.com/office/drawing/2014/main" id="{D19C5720-D55F-4F07-B39D-E56B0F36A3F2}"/>
              </a:ext>
            </a:extLst>
          </p:cNvPr>
          <p:cNvSpPr/>
          <p:nvPr/>
        </p:nvSpPr>
        <p:spPr>
          <a:xfrm flipH="1">
            <a:off x="14947758" y="7287124"/>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Señal del PRNG del emisor con la señal sinusoidal encriptada</a:t>
            </a:r>
            <a:endParaRPr lang="es-ES" dirty="0"/>
          </a:p>
        </p:txBody>
      </p:sp>
      <p:sp>
        <p:nvSpPr>
          <p:cNvPr id="30" name="Flecha: pentágono 29">
            <a:extLst>
              <a:ext uri="{FF2B5EF4-FFF2-40B4-BE49-F238E27FC236}">
                <a16:creationId xmlns:a16="http://schemas.microsoft.com/office/drawing/2014/main" id="{F1D7F866-D400-47DE-8545-A76902D5D87B}"/>
              </a:ext>
            </a:extLst>
          </p:cNvPr>
          <p:cNvSpPr/>
          <p:nvPr/>
        </p:nvSpPr>
        <p:spPr>
          <a:xfrm flipH="1">
            <a:off x="14940836" y="8517706"/>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Señal del PRNG del receptor virtual no sincronizado </a:t>
            </a:r>
            <a:endParaRPr lang="es-ES" dirty="0"/>
          </a:p>
        </p:txBody>
      </p:sp>
      <p:sp>
        <p:nvSpPr>
          <p:cNvPr id="31" name="Flecha: pentágono 30">
            <a:extLst>
              <a:ext uri="{FF2B5EF4-FFF2-40B4-BE49-F238E27FC236}">
                <a16:creationId xmlns:a16="http://schemas.microsoft.com/office/drawing/2014/main" id="{E1477970-06EA-42B8-9D8A-5495BACE6DCB}"/>
              </a:ext>
            </a:extLst>
          </p:cNvPr>
          <p:cNvSpPr/>
          <p:nvPr/>
        </p:nvSpPr>
        <p:spPr>
          <a:xfrm flipH="1">
            <a:off x="14948335" y="9776578"/>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cs typeface="Calibri"/>
              </a:rPr>
              <a:t>Error entre las señales de los PRNGs del </a:t>
            </a:r>
            <a:r>
              <a:rPr lang="es-ES" dirty="0">
                <a:cs typeface="Calibri"/>
              </a:rPr>
              <a:t>emisor y el receptor</a:t>
            </a:r>
          </a:p>
        </p:txBody>
      </p:sp>
      <p:sp>
        <p:nvSpPr>
          <p:cNvPr id="32" name="Flecha: pentágono 31">
            <a:extLst>
              <a:ext uri="{FF2B5EF4-FFF2-40B4-BE49-F238E27FC236}">
                <a16:creationId xmlns:a16="http://schemas.microsoft.com/office/drawing/2014/main" id="{14DAF0E1-A507-4940-A608-C51E2EE7AC75}"/>
              </a:ext>
            </a:extLst>
          </p:cNvPr>
          <p:cNvSpPr/>
          <p:nvPr/>
        </p:nvSpPr>
        <p:spPr>
          <a:xfrm flipH="1">
            <a:off x="14988269" y="3771169"/>
            <a:ext cx="4446891" cy="89134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cs typeface="Calibri"/>
              </a:rPr>
              <a:t>La señal del desfase generada por el PRNG del receptor  sincronizado con el emisor</a:t>
            </a:r>
          </a:p>
        </p:txBody>
      </p:sp>
      <p:pic>
        <p:nvPicPr>
          <p:cNvPr id="13" name="Imagen 18" descr="C:\Users\walte\OneDrive\Documents\matlab_proyectos\solucion_TransmisorReceptor_offIntegrator_10\13_fig_alex_algorit_10\5.png">
            <a:extLst>
              <a:ext uri="{FF2B5EF4-FFF2-40B4-BE49-F238E27FC236}">
                <a16:creationId xmlns:a16="http://schemas.microsoft.com/office/drawing/2014/main" id="{EC412705-6826-8743-8E17-31C4CAD8ABC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28" y="1731994"/>
            <a:ext cx="14106458" cy="5259673"/>
          </a:xfrm>
          <a:prstGeom prst="rect">
            <a:avLst/>
          </a:prstGeom>
          <a:noFill/>
          <a:ln>
            <a:noFill/>
          </a:ln>
        </p:spPr>
      </p:pic>
      <p:pic>
        <p:nvPicPr>
          <p:cNvPr id="14" name="Imagen 23" descr="C:\Users\walte\OneDrive\Documents\matlab_proyectos\solucion_TransmisorReceptor_offIntegrator_10\13_fig_alex_algorit_10\10.png">
            <a:extLst>
              <a:ext uri="{FF2B5EF4-FFF2-40B4-BE49-F238E27FC236}">
                <a16:creationId xmlns:a16="http://schemas.microsoft.com/office/drawing/2014/main" id="{052162B0-4727-DE47-82E3-57A445CE2A7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928" y="6792292"/>
            <a:ext cx="14099542" cy="4529758"/>
          </a:xfrm>
          <a:prstGeom prst="rect">
            <a:avLst/>
          </a:prstGeom>
          <a:noFill/>
          <a:ln>
            <a:noFill/>
          </a:ln>
        </p:spPr>
      </p:pic>
      <p:cxnSp>
        <p:nvCxnSpPr>
          <p:cNvPr id="5" name="Straight Connector 4">
            <a:extLst>
              <a:ext uri="{FF2B5EF4-FFF2-40B4-BE49-F238E27FC236}">
                <a16:creationId xmlns:a16="http://schemas.microsoft.com/office/drawing/2014/main" id="{BC8771C9-9E0D-3B48-AC79-FDBD509957C6}"/>
              </a:ext>
            </a:extLst>
          </p:cNvPr>
          <p:cNvCxnSpPr/>
          <p:nvPr/>
        </p:nvCxnSpPr>
        <p:spPr>
          <a:xfrm>
            <a:off x="3767328" y="2233108"/>
            <a:ext cx="0" cy="84348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28D8939-395E-7D46-8598-E9F6872D532D}"/>
              </a:ext>
            </a:extLst>
          </p:cNvPr>
          <p:cNvCxnSpPr/>
          <p:nvPr/>
        </p:nvCxnSpPr>
        <p:spPr>
          <a:xfrm>
            <a:off x="5949696" y="2171762"/>
            <a:ext cx="0" cy="84348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0C1659-C89B-374B-8D2B-B912AA346BB6}"/>
              </a:ext>
            </a:extLst>
          </p:cNvPr>
          <p:cNvCxnSpPr/>
          <p:nvPr/>
        </p:nvCxnSpPr>
        <p:spPr>
          <a:xfrm>
            <a:off x="8162544" y="2397976"/>
            <a:ext cx="0" cy="84348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0D486EB-A919-C247-8028-DA5A8E81DF3C}"/>
              </a:ext>
            </a:extLst>
          </p:cNvPr>
          <p:cNvCxnSpPr/>
          <p:nvPr/>
        </p:nvCxnSpPr>
        <p:spPr>
          <a:xfrm>
            <a:off x="10320528" y="2269960"/>
            <a:ext cx="0" cy="843481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8AA945-0B1A-4A40-B83B-1C8EDC448863}"/>
              </a:ext>
            </a:extLst>
          </p:cNvPr>
          <p:cNvCxnSpPr/>
          <p:nvPr/>
        </p:nvCxnSpPr>
        <p:spPr>
          <a:xfrm>
            <a:off x="4864608" y="2153474"/>
            <a:ext cx="0" cy="86610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4C48CD-1DFD-8642-9B46-75D3F226489A}"/>
              </a:ext>
            </a:extLst>
          </p:cNvPr>
          <p:cNvCxnSpPr/>
          <p:nvPr/>
        </p:nvCxnSpPr>
        <p:spPr>
          <a:xfrm>
            <a:off x="7046976" y="2120000"/>
            <a:ext cx="0" cy="86610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3C03387-9437-AD45-B194-B64B8CBB14C9}"/>
              </a:ext>
            </a:extLst>
          </p:cNvPr>
          <p:cNvCxnSpPr/>
          <p:nvPr/>
        </p:nvCxnSpPr>
        <p:spPr>
          <a:xfrm>
            <a:off x="9204960" y="2378096"/>
            <a:ext cx="0" cy="86610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E6DBF5-45A9-A247-8C82-B7B3D0463D99}"/>
              </a:ext>
            </a:extLst>
          </p:cNvPr>
          <p:cNvCxnSpPr/>
          <p:nvPr/>
        </p:nvCxnSpPr>
        <p:spPr>
          <a:xfrm>
            <a:off x="11417808" y="2269960"/>
            <a:ext cx="0" cy="866102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54FC930-C66B-CA4F-921C-52F054E6665F}"/>
              </a:ext>
            </a:extLst>
          </p:cNvPr>
          <p:cNvCxnSpPr/>
          <p:nvPr/>
        </p:nvCxnSpPr>
        <p:spPr>
          <a:xfrm>
            <a:off x="12502896" y="2346214"/>
            <a:ext cx="0" cy="843481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B300086-6467-EF4C-A674-001702665D8F}"/>
              </a:ext>
            </a:extLst>
          </p:cNvPr>
          <p:cNvSpPr txBox="1"/>
          <p:nvPr/>
        </p:nvSpPr>
        <p:spPr>
          <a:xfrm rot="16200000">
            <a:off x="-258515" y="8679388"/>
            <a:ext cx="2817317" cy="646331"/>
          </a:xfrm>
          <a:prstGeom prst="rect">
            <a:avLst/>
          </a:prstGeom>
          <a:noFill/>
        </p:spPr>
        <p:txBody>
          <a:bodyPr wrap="square" rtlCol="0">
            <a:spAutoFit/>
          </a:bodyPr>
          <a:lstStyle/>
          <a:p>
            <a:r>
              <a:rPr lang="es-ES" dirty="0"/>
              <a:t>Receptor virtual de hacker no sincronizado</a:t>
            </a:r>
          </a:p>
        </p:txBody>
      </p:sp>
      <p:sp>
        <p:nvSpPr>
          <p:cNvPr id="33" name="TextBox 32">
            <a:extLst>
              <a:ext uri="{FF2B5EF4-FFF2-40B4-BE49-F238E27FC236}">
                <a16:creationId xmlns:a16="http://schemas.microsoft.com/office/drawing/2014/main" id="{0FABFE24-A8BC-ED4E-8AA8-A9174404B8AF}"/>
              </a:ext>
            </a:extLst>
          </p:cNvPr>
          <p:cNvSpPr txBox="1"/>
          <p:nvPr/>
        </p:nvSpPr>
        <p:spPr>
          <a:xfrm rot="16200000">
            <a:off x="-263485" y="3968830"/>
            <a:ext cx="2817317" cy="646331"/>
          </a:xfrm>
          <a:prstGeom prst="rect">
            <a:avLst/>
          </a:prstGeom>
          <a:noFill/>
        </p:spPr>
        <p:txBody>
          <a:bodyPr wrap="square" rtlCol="0">
            <a:spAutoFit/>
          </a:bodyPr>
          <a:lstStyle/>
          <a:p>
            <a:r>
              <a:rPr lang="es-ES" dirty="0"/>
              <a:t>Sistema de comunicación sincronizado</a:t>
            </a:r>
          </a:p>
        </p:txBody>
      </p:sp>
      <p:sp>
        <p:nvSpPr>
          <p:cNvPr id="9" name="TextBox 8">
            <a:extLst>
              <a:ext uri="{FF2B5EF4-FFF2-40B4-BE49-F238E27FC236}">
                <a16:creationId xmlns:a16="http://schemas.microsoft.com/office/drawing/2014/main" id="{32717678-CC35-ED46-BF6B-AA5B6B0A8776}"/>
              </a:ext>
            </a:extLst>
          </p:cNvPr>
          <p:cNvSpPr txBox="1"/>
          <p:nvPr/>
        </p:nvSpPr>
        <p:spPr>
          <a:xfrm>
            <a:off x="2715197" y="5515988"/>
            <a:ext cx="1042988" cy="369332"/>
          </a:xfrm>
          <a:prstGeom prst="rect">
            <a:avLst/>
          </a:prstGeom>
          <a:noFill/>
        </p:spPr>
        <p:txBody>
          <a:bodyPr wrap="square" rtlCol="0">
            <a:spAutoFit/>
          </a:bodyPr>
          <a:lstStyle/>
          <a:p>
            <a:r>
              <a:rPr lang="es-ES" dirty="0"/>
              <a:t>acoplado</a:t>
            </a:r>
          </a:p>
        </p:txBody>
      </p:sp>
      <p:sp>
        <p:nvSpPr>
          <p:cNvPr id="34" name="TextBox 33">
            <a:extLst>
              <a:ext uri="{FF2B5EF4-FFF2-40B4-BE49-F238E27FC236}">
                <a16:creationId xmlns:a16="http://schemas.microsoft.com/office/drawing/2014/main" id="{A1101C14-7E13-1345-9E9A-13909AA82205}"/>
              </a:ext>
            </a:extLst>
          </p:cNvPr>
          <p:cNvSpPr txBox="1"/>
          <p:nvPr/>
        </p:nvSpPr>
        <p:spPr>
          <a:xfrm>
            <a:off x="4897564" y="5514382"/>
            <a:ext cx="1042988" cy="369332"/>
          </a:xfrm>
          <a:prstGeom prst="rect">
            <a:avLst/>
          </a:prstGeom>
          <a:noFill/>
        </p:spPr>
        <p:txBody>
          <a:bodyPr wrap="square" rtlCol="0">
            <a:spAutoFit/>
          </a:bodyPr>
          <a:lstStyle/>
          <a:p>
            <a:r>
              <a:rPr lang="es-ES" dirty="0"/>
              <a:t>acoplado</a:t>
            </a:r>
          </a:p>
        </p:txBody>
      </p:sp>
      <p:sp>
        <p:nvSpPr>
          <p:cNvPr id="36" name="TextBox 35">
            <a:extLst>
              <a:ext uri="{FF2B5EF4-FFF2-40B4-BE49-F238E27FC236}">
                <a16:creationId xmlns:a16="http://schemas.microsoft.com/office/drawing/2014/main" id="{20FB1DC5-A00C-7343-8350-AAFB75AC80AA}"/>
              </a:ext>
            </a:extLst>
          </p:cNvPr>
          <p:cNvSpPr txBox="1"/>
          <p:nvPr/>
        </p:nvSpPr>
        <p:spPr>
          <a:xfrm>
            <a:off x="7123425" y="5523482"/>
            <a:ext cx="1042988" cy="369332"/>
          </a:xfrm>
          <a:prstGeom prst="rect">
            <a:avLst/>
          </a:prstGeom>
          <a:noFill/>
        </p:spPr>
        <p:txBody>
          <a:bodyPr wrap="square" rtlCol="0">
            <a:spAutoFit/>
          </a:bodyPr>
          <a:lstStyle/>
          <a:p>
            <a:r>
              <a:rPr lang="es-ES" dirty="0"/>
              <a:t>acoplado</a:t>
            </a:r>
          </a:p>
        </p:txBody>
      </p:sp>
      <p:sp>
        <p:nvSpPr>
          <p:cNvPr id="37" name="TextBox 36">
            <a:extLst>
              <a:ext uri="{FF2B5EF4-FFF2-40B4-BE49-F238E27FC236}">
                <a16:creationId xmlns:a16="http://schemas.microsoft.com/office/drawing/2014/main" id="{4D066663-C6BD-604E-9B07-512E49DF8798}"/>
              </a:ext>
            </a:extLst>
          </p:cNvPr>
          <p:cNvSpPr txBox="1"/>
          <p:nvPr/>
        </p:nvSpPr>
        <p:spPr>
          <a:xfrm>
            <a:off x="9208828" y="5514382"/>
            <a:ext cx="1042988" cy="369332"/>
          </a:xfrm>
          <a:prstGeom prst="rect">
            <a:avLst/>
          </a:prstGeom>
          <a:noFill/>
        </p:spPr>
        <p:txBody>
          <a:bodyPr wrap="square" rtlCol="0">
            <a:spAutoFit/>
          </a:bodyPr>
          <a:lstStyle/>
          <a:p>
            <a:r>
              <a:rPr lang="es-ES" dirty="0"/>
              <a:t>acoplado</a:t>
            </a:r>
          </a:p>
        </p:txBody>
      </p:sp>
      <p:sp>
        <p:nvSpPr>
          <p:cNvPr id="38" name="TextBox 37">
            <a:extLst>
              <a:ext uri="{FF2B5EF4-FFF2-40B4-BE49-F238E27FC236}">
                <a16:creationId xmlns:a16="http://schemas.microsoft.com/office/drawing/2014/main" id="{063D39B8-12A9-FE40-94D6-7C6D2132B2F5}"/>
              </a:ext>
            </a:extLst>
          </p:cNvPr>
          <p:cNvSpPr txBox="1"/>
          <p:nvPr/>
        </p:nvSpPr>
        <p:spPr>
          <a:xfrm>
            <a:off x="11472100" y="5570234"/>
            <a:ext cx="1042988" cy="369332"/>
          </a:xfrm>
          <a:prstGeom prst="rect">
            <a:avLst/>
          </a:prstGeom>
          <a:noFill/>
        </p:spPr>
        <p:txBody>
          <a:bodyPr wrap="square" rtlCol="0">
            <a:spAutoFit/>
          </a:bodyPr>
          <a:lstStyle/>
          <a:p>
            <a:r>
              <a:rPr lang="es-ES" dirty="0"/>
              <a:t>acoplado</a:t>
            </a:r>
          </a:p>
        </p:txBody>
      </p:sp>
    </p:spTree>
    <p:extLst>
      <p:ext uri="{BB962C8B-B14F-4D97-AF65-F5344CB8AC3E}">
        <p14:creationId xmlns:p14="http://schemas.microsoft.com/office/powerpoint/2010/main" val="3454664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1BF6B36-031E-4FC3-BBD0-5179B1CFB412}"/>
              </a:ext>
            </a:extLst>
          </p:cNvPr>
          <p:cNvSpPr/>
          <p:nvPr/>
        </p:nvSpPr>
        <p:spPr>
          <a:xfrm>
            <a:off x="5946053" y="2871391"/>
            <a:ext cx="9556350" cy="7316358"/>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
          </a:p>
        </p:txBody>
      </p:sp>
      <p:sp>
        <p:nvSpPr>
          <p:cNvPr id="2" name="text 1"/>
          <p:cNvSpPr txBox="1"/>
          <p:nvPr/>
        </p:nvSpPr>
        <p:spPr>
          <a:xfrm>
            <a:off x="1189174" y="809742"/>
            <a:ext cx="8272970" cy="738664"/>
          </a:xfrm>
          <a:prstGeom prst="rect">
            <a:avLst/>
          </a:prstGeom>
        </p:spPr>
        <p:txBody>
          <a:bodyPr vert="horz" wrap="none" lIns="0" tIns="0" rIns="0" bIns="0" rtlCol="0" anchor="t">
            <a:spAutoFit/>
          </a:bodyPr>
          <a:lstStyle/>
          <a:p>
            <a:r>
              <a:rPr lang="es-ES" sz="4800" b="1" spc="10">
                <a:solidFill>
                  <a:srgbClr val="484D50"/>
                </a:solidFill>
                <a:latin typeface="Lato"/>
                <a:cs typeface="Arial"/>
              </a:rPr>
              <a:t>PT3: TAREAS POR RESOLVER</a:t>
            </a:r>
            <a:endParaRPr lang="es-ES">
              <a:cs typeface="Calibri"/>
            </a:endParaRPr>
          </a:p>
        </p:txBody>
      </p:sp>
      <p:sp>
        <p:nvSpPr>
          <p:cNvPr id="3" name="object 3"/>
          <p:cNvSpPr/>
          <p:nvPr/>
        </p:nvSpPr>
        <p:spPr>
          <a:xfrm>
            <a:off x="800203" y="656184"/>
            <a:ext cx="33725" cy="1052943"/>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4" name="CuadroTexto 3">
            <a:extLst>
              <a:ext uri="{FF2B5EF4-FFF2-40B4-BE49-F238E27FC236}">
                <a16:creationId xmlns:a16="http://schemas.microsoft.com/office/drawing/2014/main" id="{CFC18321-DE3F-4602-88E2-6EB664515823}"/>
              </a:ext>
            </a:extLst>
          </p:cNvPr>
          <p:cNvSpPr txBox="1"/>
          <p:nvPr/>
        </p:nvSpPr>
        <p:spPr>
          <a:xfrm>
            <a:off x="6869916" y="3467193"/>
            <a:ext cx="6792654"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s-ES" sz="2800" dirty="0">
                <a:solidFill>
                  <a:srgbClr val="3D3D3D"/>
                </a:solidFill>
                <a:latin typeface="Lato"/>
                <a:cs typeface="Calibri"/>
              </a:rPr>
              <a:t>Concretar el espacio de la clave secreta.</a:t>
            </a:r>
          </a:p>
          <a:p>
            <a:pPr marL="457200" indent="-457200">
              <a:buFont typeface="Arial"/>
              <a:buChar char="•"/>
            </a:pPr>
            <a:endParaRPr lang="es-ES" sz="2800" dirty="0">
              <a:solidFill>
                <a:srgbClr val="3D3D3D"/>
              </a:solidFill>
              <a:latin typeface="Lato"/>
              <a:cs typeface="Calibri"/>
            </a:endParaRPr>
          </a:p>
          <a:p>
            <a:pPr marL="457200" indent="-457200">
              <a:buFont typeface="Arial"/>
              <a:buChar char="•"/>
            </a:pPr>
            <a:r>
              <a:rPr lang="es-ES" sz="2800" dirty="0">
                <a:solidFill>
                  <a:srgbClr val="3D3D3D"/>
                </a:solidFill>
                <a:latin typeface="Lato"/>
                <a:cs typeface="Calibri"/>
              </a:rPr>
              <a:t>Determinar cómo afecta el cambio de parámetro a la sincronización.</a:t>
            </a:r>
          </a:p>
          <a:p>
            <a:pPr marL="457200" indent="-457200">
              <a:buFont typeface="Arial"/>
              <a:buChar char="•"/>
            </a:pPr>
            <a:endParaRPr lang="es-ES" sz="2800" dirty="0">
              <a:solidFill>
                <a:srgbClr val="3D3D3D"/>
              </a:solidFill>
              <a:latin typeface="Lato"/>
              <a:cs typeface="Calibri"/>
            </a:endParaRPr>
          </a:p>
          <a:p>
            <a:pPr marL="457200" indent="-457200">
              <a:buFont typeface="Arial"/>
              <a:buChar char="•"/>
            </a:pPr>
            <a:r>
              <a:rPr lang="es-ES" sz="2800" dirty="0">
                <a:solidFill>
                  <a:srgbClr val="3D3D3D"/>
                </a:solidFill>
                <a:latin typeface="Lato"/>
                <a:cs typeface="Calibri"/>
              </a:rPr>
              <a:t>Optimizar los tiempos de sincronización y desincronización.</a:t>
            </a:r>
          </a:p>
          <a:p>
            <a:pPr marL="457200" indent="-457200">
              <a:buFont typeface="Arial"/>
              <a:buChar char="•"/>
            </a:pPr>
            <a:endParaRPr lang="es-ES" sz="2800" dirty="0">
              <a:solidFill>
                <a:srgbClr val="3D3D3D"/>
              </a:solidFill>
              <a:latin typeface="Lato"/>
              <a:cs typeface="Calibri"/>
            </a:endParaRPr>
          </a:p>
          <a:p>
            <a:pPr marL="457200" indent="-457200">
              <a:buFont typeface="Arial"/>
              <a:buChar char="•"/>
            </a:pPr>
            <a:r>
              <a:rPr lang="es-ES" sz="2800" dirty="0">
                <a:solidFill>
                  <a:srgbClr val="3D3D3D"/>
                </a:solidFill>
                <a:latin typeface="Lato"/>
                <a:cs typeface="Calibri"/>
              </a:rPr>
              <a:t>Investigar una función hash para la clave.</a:t>
            </a:r>
          </a:p>
          <a:p>
            <a:pPr marL="457200" indent="-457200">
              <a:buFont typeface="Arial"/>
              <a:buChar char="•"/>
            </a:pPr>
            <a:endParaRPr lang="es-ES" sz="2800" dirty="0">
              <a:solidFill>
                <a:srgbClr val="3D3D3D"/>
              </a:solidFill>
              <a:latin typeface="Lato"/>
              <a:cs typeface="Calibri"/>
            </a:endParaRPr>
          </a:p>
          <a:p>
            <a:pPr marL="457200" indent="-457200">
              <a:buFont typeface="Arial"/>
              <a:buChar char="•"/>
            </a:pPr>
            <a:r>
              <a:rPr lang="es-ES" sz="2800" dirty="0">
                <a:solidFill>
                  <a:srgbClr val="3D3D3D"/>
                </a:solidFill>
                <a:latin typeface="Lato"/>
                <a:cs typeface="Calibri"/>
              </a:rPr>
              <a:t>Estudiar la sensibilidad de los sistemas a la señal de información. </a:t>
            </a:r>
          </a:p>
          <a:p>
            <a:pPr marL="457200" indent="-457200">
              <a:buFont typeface="Arial"/>
              <a:buChar char="•"/>
            </a:pPr>
            <a:endParaRPr lang="es-ES" sz="2800" dirty="0">
              <a:solidFill>
                <a:srgbClr val="3D3D3D"/>
              </a:solidFill>
              <a:latin typeface="Lato"/>
              <a:cs typeface="Calibri"/>
            </a:endParaRPr>
          </a:p>
          <a:p>
            <a:pPr marL="457200" indent="-457200">
              <a:buFont typeface="Arial"/>
              <a:buChar char="•"/>
            </a:pPr>
            <a:r>
              <a:rPr lang="es-ES" sz="2800" dirty="0">
                <a:solidFill>
                  <a:srgbClr val="3D3D3D"/>
                </a:solidFill>
                <a:latin typeface="Lato"/>
                <a:cs typeface="Calibri"/>
              </a:rPr>
              <a:t>Determinar la velocidad de comunicación.</a:t>
            </a:r>
          </a:p>
        </p:txBody>
      </p:sp>
    </p:spTree>
    <p:extLst>
      <p:ext uri="{BB962C8B-B14F-4D97-AF65-F5344CB8AC3E}">
        <p14:creationId xmlns:p14="http://schemas.microsoft.com/office/powerpoint/2010/main" val="663795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 y="0"/>
            <a:ext cx="20100344" cy="11322050"/>
          </a:xfrm>
          <a:prstGeom prst="rect">
            <a:avLst/>
          </a:prstGeom>
        </p:spPr>
      </p:pic>
      <p:pic>
        <p:nvPicPr>
          <p:cNvPr id="18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849" y="3733817"/>
            <a:ext cx="9176414" cy="3633300"/>
          </a:xfrm>
          <a:prstGeom prst="rect">
            <a:avLst/>
          </a:prstGeom>
        </p:spPr>
      </p:pic>
      <p:sp>
        <p:nvSpPr>
          <p:cNvPr id="2" name="text 1"/>
          <p:cNvSpPr txBox="1"/>
          <p:nvPr/>
        </p:nvSpPr>
        <p:spPr>
          <a:xfrm>
            <a:off x="8745020" y="7274492"/>
            <a:ext cx="3395602" cy="739340"/>
          </a:xfrm>
          <a:prstGeom prst="rect">
            <a:avLst/>
          </a:prstGeom>
        </p:spPr>
        <p:txBody>
          <a:bodyPr vert="horz" wrap="none" lIns="0" tIns="0" rIns="0" bIns="0" rtlCol="0">
            <a:spAutoFit/>
          </a:bodyPr>
          <a:lstStyle/>
          <a:p>
            <a:pPr marL="441295">
              <a:lnSpc>
                <a:spcPct val="100000"/>
              </a:lnSpc>
            </a:pPr>
            <a:r>
              <a:rPr sz="2650" spc="10">
                <a:solidFill>
                  <a:srgbClr val="484D50"/>
                </a:solidFill>
                <a:latin typeface="Arial"/>
                <a:cs typeface="Arial"/>
              </a:rPr>
              <a:t>www.smarthc.es</a:t>
            </a:r>
            <a:endParaRPr sz="2600">
              <a:latin typeface="Arial"/>
              <a:cs typeface="Arial"/>
            </a:endParaRPr>
          </a:p>
          <a:p>
            <a:pPr marL="0">
              <a:lnSpc>
                <a:spcPct val="100000"/>
              </a:lnSpc>
            </a:pPr>
            <a:r>
              <a:rPr sz="2560" spc="10">
                <a:solidFill>
                  <a:srgbClr val="484D50"/>
                </a:solidFill>
                <a:latin typeface="Arial"/>
                <a:cs typeface="Arial"/>
              </a:rPr>
              <a:t>comercial@smarthc.es</a:t>
            </a:r>
            <a:endParaRPr sz="25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445" y="6118262"/>
            <a:ext cx="5810710" cy="4181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bject 2"/>
          <p:cNvSpPr/>
          <p:nvPr/>
        </p:nvSpPr>
        <p:spPr>
          <a:xfrm>
            <a:off x="16969201" y="10257291"/>
            <a:ext cx="2849980" cy="789147"/>
          </a:xfrm>
          <a:prstGeom prst="rect">
            <a:avLst/>
          </a:prstGeom>
          <a:blipFill>
            <a:blip r:embed="rId4" cstate="print"/>
            <a:stretch>
              <a:fillRect/>
            </a:stretch>
          </a:blipFill>
        </p:spPr>
        <p:txBody>
          <a:bodyPr wrap="square" lIns="0" tIns="0" rIns="0" bIns="0" rtlCol="0"/>
          <a:lstStyle/>
          <a:p>
            <a:endParaRPr/>
          </a:p>
        </p:txBody>
      </p:sp>
      <p:sp>
        <p:nvSpPr>
          <p:cNvPr id="3" name="object 3"/>
          <p:cNvSpPr/>
          <p:nvPr/>
        </p:nvSpPr>
        <p:spPr>
          <a:xfrm>
            <a:off x="1" y="5904"/>
            <a:ext cx="20105686" cy="3466137"/>
          </a:xfrm>
          <a:prstGeom prst="rect">
            <a:avLst/>
          </a:prstGeom>
          <a:blipFill>
            <a:blip r:embed="rId5"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42910" y="854155"/>
            <a:ext cx="4217408" cy="1785126"/>
          </a:xfrm>
          <a:prstGeom prst="rect">
            <a:avLst/>
          </a:prstGeom>
        </p:spPr>
        <p:txBody>
          <a:bodyPr vert="horz" wrap="square" lIns="0" tIns="263546" rIns="0" bIns="0" rtlCol="0" anchor="t">
            <a:spAutoFit/>
          </a:bodyPr>
          <a:lstStyle/>
          <a:p>
            <a:pPr marL="12700" marR="5080" algn="l">
              <a:lnSpc>
                <a:spcPct val="75000"/>
              </a:lnSpc>
              <a:spcBef>
                <a:spcPts val="2075"/>
              </a:spcBef>
            </a:pPr>
            <a:r>
              <a:rPr sz="6600" spc="-585">
                <a:latin typeface="Lato"/>
              </a:rPr>
              <a:t>NUEST</a:t>
            </a:r>
            <a:r>
              <a:rPr sz="6600" spc="-310">
                <a:latin typeface="Lato"/>
              </a:rPr>
              <a:t>R</a:t>
            </a:r>
            <a:r>
              <a:rPr sz="6600" spc="-335">
                <a:latin typeface="Lato"/>
              </a:rPr>
              <a:t>OS</a:t>
            </a:r>
            <a:r>
              <a:rPr lang="es-ES" sz="6600" spc="-335">
                <a:latin typeface="Lato"/>
              </a:rPr>
              <a:t> </a:t>
            </a:r>
            <a:r>
              <a:rPr sz="6600" spc="-335">
                <a:latin typeface="Lato"/>
              </a:rPr>
              <a:t> </a:t>
            </a:r>
            <a:r>
              <a:rPr sz="6600" spc="-505">
                <a:latin typeface="Lato"/>
              </a:rPr>
              <a:t>VALORES</a:t>
            </a:r>
            <a:endParaRPr lang="es-ES" sz="6600">
              <a:latin typeface="Lato"/>
            </a:endParaRPr>
          </a:p>
        </p:txBody>
      </p:sp>
      <p:sp>
        <p:nvSpPr>
          <p:cNvPr id="5" name="object 5"/>
          <p:cNvSpPr/>
          <p:nvPr/>
        </p:nvSpPr>
        <p:spPr>
          <a:xfrm>
            <a:off x="613058" y="837173"/>
            <a:ext cx="2180477" cy="1783311"/>
          </a:xfrm>
          <a:custGeom>
            <a:avLst/>
            <a:gdLst/>
            <a:ahLst/>
            <a:cxnLst/>
            <a:rect l="l" t="t" r="r" b="b"/>
            <a:pathLst>
              <a:path h="2618105">
                <a:moveTo>
                  <a:pt x="0" y="0"/>
                </a:moveTo>
                <a:lnTo>
                  <a:pt x="0" y="2617721"/>
                </a:lnTo>
              </a:path>
            </a:pathLst>
          </a:custGeom>
          <a:ln w="41883">
            <a:solidFill>
              <a:srgbClr val="4F5252"/>
            </a:solidFill>
          </a:ln>
        </p:spPr>
        <p:txBody>
          <a:bodyPr wrap="square" lIns="0" tIns="0" rIns="0" bIns="0" rtlCol="0"/>
          <a:lstStyle/>
          <a:p>
            <a:endParaRPr/>
          </a:p>
        </p:txBody>
      </p:sp>
      <p:sp>
        <p:nvSpPr>
          <p:cNvPr id="8" name="object 8"/>
          <p:cNvSpPr txBox="1"/>
          <p:nvPr/>
        </p:nvSpPr>
        <p:spPr>
          <a:xfrm>
            <a:off x="3049784" y="4448744"/>
            <a:ext cx="13188032" cy="680323"/>
          </a:xfrm>
          <a:prstGeom prst="rect">
            <a:avLst/>
          </a:prstGeom>
        </p:spPr>
        <p:txBody>
          <a:bodyPr vert="horz" wrap="square" lIns="0" tIns="95893" rIns="0" bIns="0" rtlCol="0">
            <a:spAutoFit/>
          </a:bodyPr>
          <a:lstStyle/>
          <a:p>
            <a:pPr marL="3618591" marR="5081" indent="-3606526">
              <a:lnSpc>
                <a:spcPct val="78500"/>
              </a:lnSpc>
              <a:spcBef>
                <a:spcPts val="755"/>
              </a:spcBef>
            </a:pPr>
            <a:r>
              <a:rPr lang="es-ES" sz="2400">
                <a:solidFill>
                  <a:srgbClr val="4F5252"/>
                </a:solidFill>
                <a:latin typeface="Lato" panose="020F0502020204030203" pitchFamily="34" charset="77"/>
                <a:cs typeface="Tahoma"/>
              </a:rPr>
              <a:t>Nos posicionamos como el </a:t>
            </a:r>
            <a:r>
              <a:rPr lang="es-ES" sz="2400" b="1">
                <a:solidFill>
                  <a:srgbClr val="4F5252"/>
                </a:solidFill>
                <a:latin typeface="Lato" panose="020F0502020204030203" pitchFamily="34" charset="77"/>
                <a:cs typeface="Gill Sans MT"/>
              </a:rPr>
              <a:t>aliado de confianza en seguridad </a:t>
            </a:r>
            <a:r>
              <a:rPr lang="es-ES" sz="2400">
                <a:solidFill>
                  <a:srgbClr val="4F5252"/>
                </a:solidFill>
                <a:latin typeface="Lato" panose="020F0502020204030203" pitchFamily="34" charset="77"/>
                <a:cs typeface="Tahoma"/>
              </a:rPr>
              <a:t>de nuestros clientes gracias a nuestro enfoque en la calidad y no en el retorno.</a:t>
            </a:r>
          </a:p>
        </p:txBody>
      </p:sp>
      <p:sp>
        <p:nvSpPr>
          <p:cNvPr id="9" name="object 9"/>
          <p:cNvSpPr/>
          <p:nvPr/>
        </p:nvSpPr>
        <p:spPr>
          <a:xfrm>
            <a:off x="0" y="3472040"/>
            <a:ext cx="179084" cy="680774"/>
          </a:xfrm>
          <a:custGeom>
            <a:avLst/>
            <a:gdLst/>
            <a:ahLst/>
            <a:cxnLst/>
            <a:rect l="l" t="t" r="r" b="b"/>
            <a:pathLst>
              <a:path w="179070" h="680720">
                <a:moveTo>
                  <a:pt x="0" y="680618"/>
                </a:moveTo>
                <a:lnTo>
                  <a:pt x="178905" y="680618"/>
                </a:lnTo>
                <a:lnTo>
                  <a:pt x="178905" y="0"/>
                </a:lnTo>
                <a:lnTo>
                  <a:pt x="0" y="0"/>
                </a:lnTo>
                <a:lnTo>
                  <a:pt x="0" y="680618"/>
                </a:lnTo>
                <a:close/>
              </a:path>
            </a:pathLst>
          </a:custGeom>
          <a:solidFill>
            <a:srgbClr val="F59224"/>
          </a:solidFill>
        </p:spPr>
        <p:txBody>
          <a:bodyPr wrap="square" lIns="0" tIns="0" rIns="0" bIns="0" rtlCol="0"/>
          <a:lstStyle/>
          <a:p>
            <a:endParaRPr/>
          </a:p>
        </p:txBody>
      </p:sp>
      <p:sp>
        <p:nvSpPr>
          <p:cNvPr id="10" name="object 10"/>
          <p:cNvSpPr/>
          <p:nvPr/>
        </p:nvSpPr>
        <p:spPr>
          <a:xfrm>
            <a:off x="178919" y="3472040"/>
            <a:ext cx="8607470" cy="680774"/>
          </a:xfrm>
          <a:custGeom>
            <a:avLst/>
            <a:gdLst/>
            <a:ahLst/>
            <a:cxnLst/>
            <a:rect l="l" t="t" r="r" b="b"/>
            <a:pathLst>
              <a:path w="8606790" h="680720">
                <a:moveTo>
                  <a:pt x="8606638" y="680618"/>
                </a:moveTo>
                <a:lnTo>
                  <a:pt x="0" y="680618"/>
                </a:lnTo>
                <a:lnTo>
                  <a:pt x="0" y="0"/>
                </a:lnTo>
                <a:lnTo>
                  <a:pt x="8606638" y="0"/>
                </a:lnTo>
                <a:lnTo>
                  <a:pt x="8606638" y="680618"/>
                </a:lnTo>
                <a:close/>
              </a:path>
            </a:pathLst>
          </a:custGeom>
          <a:solidFill>
            <a:srgbClr val="F59224"/>
          </a:solidFill>
        </p:spPr>
        <p:txBody>
          <a:bodyPr wrap="square" lIns="0" tIns="0" rIns="0" bIns="0" rtlCol="0"/>
          <a:lstStyle/>
          <a:p>
            <a:endParaRPr/>
          </a:p>
        </p:txBody>
      </p:sp>
      <p:cxnSp>
        <p:nvCxnSpPr>
          <p:cNvPr id="23" name="2 Conector recto"/>
          <p:cNvCxnSpPr/>
          <p:nvPr/>
        </p:nvCxnSpPr>
        <p:spPr>
          <a:xfrm>
            <a:off x="10424006" y="6570740"/>
            <a:ext cx="2952561"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4" name="7 Conector recto"/>
          <p:cNvCxnSpPr/>
          <p:nvPr/>
        </p:nvCxnSpPr>
        <p:spPr>
          <a:xfrm>
            <a:off x="6358732" y="9027590"/>
            <a:ext cx="2568704"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10 Conector recto"/>
          <p:cNvCxnSpPr/>
          <p:nvPr/>
        </p:nvCxnSpPr>
        <p:spPr>
          <a:xfrm>
            <a:off x="10928102" y="9027590"/>
            <a:ext cx="2600877"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6" name="11 Conector recto"/>
          <p:cNvCxnSpPr/>
          <p:nvPr/>
        </p:nvCxnSpPr>
        <p:spPr>
          <a:xfrm>
            <a:off x="6358732" y="7578931"/>
            <a:ext cx="305004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7" name="12 Rectángulo"/>
          <p:cNvSpPr/>
          <p:nvPr/>
        </p:nvSpPr>
        <p:spPr>
          <a:xfrm>
            <a:off x="6310954" y="7178790"/>
            <a:ext cx="1598833" cy="400142"/>
          </a:xfrm>
          <a:prstGeom prst="rect">
            <a:avLst/>
          </a:prstGeom>
        </p:spPr>
        <p:txBody>
          <a:bodyPr wrap="none">
            <a:spAutoFit/>
          </a:bodyPr>
          <a:lstStyle/>
          <a:p>
            <a:r>
              <a:rPr lang="es-ES" sz="2000" b="1">
                <a:solidFill>
                  <a:schemeClr val="accent6"/>
                </a:solidFill>
              </a:rPr>
              <a:t>HONESTIDAD</a:t>
            </a:r>
            <a:endParaRPr lang="es-ES" sz="1600" b="1">
              <a:solidFill>
                <a:schemeClr val="accent6"/>
              </a:solidFill>
            </a:endParaRPr>
          </a:p>
        </p:txBody>
      </p:sp>
      <p:sp>
        <p:nvSpPr>
          <p:cNvPr id="28" name="13 Rectángulo"/>
          <p:cNvSpPr/>
          <p:nvPr/>
        </p:nvSpPr>
        <p:spPr>
          <a:xfrm>
            <a:off x="11072129" y="6170598"/>
            <a:ext cx="2416109" cy="400142"/>
          </a:xfrm>
          <a:prstGeom prst="rect">
            <a:avLst/>
          </a:prstGeom>
        </p:spPr>
        <p:txBody>
          <a:bodyPr wrap="none">
            <a:spAutoFit/>
          </a:bodyPr>
          <a:lstStyle/>
          <a:p>
            <a:r>
              <a:rPr lang="es-ES" sz="2000" b="1">
                <a:solidFill>
                  <a:schemeClr val="accent6"/>
                </a:solidFill>
              </a:rPr>
              <a:t>TRABAJO</a:t>
            </a:r>
            <a:r>
              <a:rPr lang="es-ES" b="1">
                <a:solidFill>
                  <a:schemeClr val="accent6"/>
                </a:solidFill>
              </a:rPr>
              <a:t> </a:t>
            </a:r>
            <a:r>
              <a:rPr lang="es-ES" sz="2000" b="1">
                <a:solidFill>
                  <a:schemeClr val="accent6"/>
                </a:solidFill>
              </a:rPr>
              <a:t>EN EQUIPO</a:t>
            </a:r>
          </a:p>
        </p:txBody>
      </p:sp>
      <p:sp>
        <p:nvSpPr>
          <p:cNvPr id="29" name="14 Rectángulo"/>
          <p:cNvSpPr/>
          <p:nvPr/>
        </p:nvSpPr>
        <p:spPr>
          <a:xfrm>
            <a:off x="6318750" y="8619063"/>
            <a:ext cx="2304915" cy="400142"/>
          </a:xfrm>
          <a:prstGeom prst="rect">
            <a:avLst/>
          </a:prstGeom>
        </p:spPr>
        <p:txBody>
          <a:bodyPr wrap="none">
            <a:spAutoFit/>
          </a:bodyPr>
          <a:lstStyle/>
          <a:p>
            <a:r>
              <a:rPr lang="es-ES" sz="2000" b="1">
                <a:solidFill>
                  <a:schemeClr val="accent6"/>
                </a:solidFill>
              </a:rPr>
              <a:t>MEJORA CONTINUA</a:t>
            </a:r>
          </a:p>
        </p:txBody>
      </p:sp>
      <p:sp>
        <p:nvSpPr>
          <p:cNvPr id="30" name="15 Rectángulo"/>
          <p:cNvSpPr/>
          <p:nvPr/>
        </p:nvSpPr>
        <p:spPr>
          <a:xfrm>
            <a:off x="12083021" y="8619063"/>
            <a:ext cx="1445959" cy="400142"/>
          </a:xfrm>
          <a:prstGeom prst="rect">
            <a:avLst/>
          </a:prstGeom>
        </p:spPr>
        <p:txBody>
          <a:bodyPr wrap="none">
            <a:spAutoFit/>
          </a:bodyPr>
          <a:lstStyle/>
          <a:p>
            <a:r>
              <a:rPr lang="es-ES" sz="2000" b="1">
                <a:solidFill>
                  <a:schemeClr val="accent6"/>
                </a:solidFill>
              </a:rPr>
              <a:t>CONFIANZA</a:t>
            </a:r>
          </a:p>
        </p:txBody>
      </p:sp>
      <p:cxnSp>
        <p:nvCxnSpPr>
          <p:cNvPr id="31" name="17 Conector recto"/>
          <p:cNvCxnSpPr/>
          <p:nvPr/>
        </p:nvCxnSpPr>
        <p:spPr>
          <a:xfrm>
            <a:off x="11721741" y="7434904"/>
            <a:ext cx="1654827"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32" name="18 Rectángulo"/>
          <p:cNvSpPr/>
          <p:nvPr/>
        </p:nvSpPr>
        <p:spPr>
          <a:xfrm>
            <a:off x="12093616" y="7034762"/>
            <a:ext cx="1354965" cy="400142"/>
          </a:xfrm>
          <a:prstGeom prst="rect">
            <a:avLst/>
          </a:prstGeom>
        </p:spPr>
        <p:txBody>
          <a:bodyPr wrap="none">
            <a:spAutoFit/>
          </a:bodyPr>
          <a:lstStyle/>
          <a:p>
            <a:r>
              <a:rPr lang="es-ES" sz="2000" b="1">
                <a:solidFill>
                  <a:schemeClr val="accent6"/>
                </a:solidFill>
              </a:rPr>
              <a:t>EFICIENCIA</a:t>
            </a:r>
          </a:p>
        </p:txBody>
      </p:sp>
    </p:spTree>
    <p:extLst>
      <p:ext uri="{BB962C8B-B14F-4D97-AF65-F5344CB8AC3E}">
        <p14:creationId xmlns:p14="http://schemas.microsoft.com/office/powerpoint/2010/main" val="2523014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86" y="9954809"/>
            <a:ext cx="3472020" cy="1367241"/>
          </a:xfrm>
          <a:prstGeom prst="rect">
            <a:avLst/>
          </a:prstGeom>
        </p:spPr>
      </p:pic>
      <p:sp>
        <p:nvSpPr>
          <p:cNvPr id="2" name="text 1"/>
          <p:cNvSpPr txBox="1"/>
          <p:nvPr/>
        </p:nvSpPr>
        <p:spPr>
          <a:xfrm>
            <a:off x="1217476" y="949945"/>
            <a:ext cx="4322273" cy="1007840"/>
          </a:xfrm>
          <a:prstGeom prst="rect">
            <a:avLst/>
          </a:prstGeom>
        </p:spPr>
        <p:txBody>
          <a:bodyPr vert="horz" wrap="none" lIns="0" tIns="0" rIns="0" bIns="0" rtlCol="0">
            <a:spAutoFit/>
          </a:bodyPr>
          <a:lstStyle/>
          <a:p>
            <a:pPr marL="0">
              <a:lnSpc>
                <a:spcPct val="100000"/>
              </a:lnSpc>
            </a:pPr>
            <a:r>
              <a:rPr sz="6549" b="1" spc="10">
                <a:solidFill>
                  <a:srgbClr val="484D50"/>
                </a:solidFill>
                <a:latin typeface="Lato" panose="020F0502020204030203" pitchFamily="34" charset="0"/>
                <a:cs typeface="Arial"/>
              </a:rPr>
              <a:t>NUESTROS</a:t>
            </a:r>
            <a:endParaRPr sz="6500" b="1">
              <a:latin typeface="Lato" panose="020F0502020204030203" pitchFamily="34" charset="0"/>
              <a:cs typeface="Arial"/>
            </a:endParaRPr>
          </a:p>
        </p:txBody>
      </p:sp>
      <p:sp>
        <p:nvSpPr>
          <p:cNvPr id="4" name="text 1"/>
          <p:cNvSpPr txBox="1"/>
          <p:nvPr/>
        </p:nvSpPr>
        <p:spPr>
          <a:xfrm>
            <a:off x="1217476" y="1730429"/>
            <a:ext cx="4312399" cy="1009507"/>
          </a:xfrm>
          <a:prstGeom prst="rect">
            <a:avLst/>
          </a:prstGeom>
        </p:spPr>
        <p:txBody>
          <a:bodyPr vert="horz" wrap="none" lIns="0" tIns="0" rIns="0" bIns="0" rtlCol="0">
            <a:spAutoFit/>
          </a:bodyPr>
          <a:lstStyle/>
          <a:p>
            <a:pPr marL="0">
              <a:lnSpc>
                <a:spcPct val="100000"/>
              </a:lnSpc>
            </a:pPr>
            <a:r>
              <a:rPr sz="6560" b="1" spc="10">
                <a:solidFill>
                  <a:srgbClr val="484D50"/>
                </a:solidFill>
                <a:latin typeface="Lato" panose="020F0502020204030203" pitchFamily="34" charset="0"/>
                <a:cs typeface="Arial"/>
              </a:rPr>
              <a:t>SERVICIOS</a:t>
            </a:r>
            <a:endParaRPr sz="6560" b="1">
              <a:latin typeface="Lato" panose="020F0502020204030203" pitchFamily="34" charset="0"/>
              <a:cs typeface="Arial"/>
            </a:endParaRPr>
          </a:p>
        </p:txBody>
      </p:sp>
      <p:sp>
        <p:nvSpPr>
          <p:cNvPr id="3" name="object 3"/>
          <p:cNvSpPr/>
          <p:nvPr/>
        </p:nvSpPr>
        <p:spPr>
          <a:xfrm>
            <a:off x="743585" y="825500"/>
            <a:ext cx="76200" cy="1930400"/>
          </a:xfrm>
          <a:custGeom>
            <a:avLst/>
            <a:gdLst/>
            <a:ahLst/>
            <a:cxnLst/>
            <a:rect l="l" t="t" r="r" b="b"/>
            <a:pathLst>
              <a:path w="76200" h="1930400">
                <a:moveTo>
                  <a:pt x="38100" y="38100"/>
                </a:moveTo>
                <a:lnTo>
                  <a:pt x="38100" y="1892300"/>
                </a:lnTo>
              </a:path>
            </a:pathLst>
          </a:custGeom>
          <a:ln w="76200">
            <a:solidFill>
              <a:srgbClr val="525759"/>
            </a:solidFill>
          </a:ln>
        </p:spPr>
        <p:txBody>
          <a:bodyPr wrap="square" lIns="0" tIns="0" rIns="0" bIns="0" rtlCol="0">
            <a:noAutofit/>
          </a:bodyPr>
          <a:lstStyle/>
          <a:p>
            <a:endParaRPr/>
          </a:p>
        </p:txBody>
      </p:sp>
      <p:sp>
        <p:nvSpPr>
          <p:cNvPr id="5" name="text 1"/>
          <p:cNvSpPr txBox="1"/>
          <p:nvPr/>
        </p:nvSpPr>
        <p:spPr>
          <a:xfrm>
            <a:off x="4258281" y="4141382"/>
            <a:ext cx="3290324" cy="638636"/>
          </a:xfrm>
          <a:prstGeom prst="rect">
            <a:avLst/>
          </a:prstGeom>
        </p:spPr>
        <p:txBody>
          <a:bodyPr vert="horz" wrap="none" lIns="0" tIns="0" rIns="0" bIns="0" rtlCol="0">
            <a:spAutoFit/>
          </a:bodyPr>
          <a:lstStyle/>
          <a:p>
            <a:pPr marL="0">
              <a:lnSpc>
                <a:spcPct val="100000"/>
              </a:lnSpc>
            </a:pPr>
            <a:r>
              <a:rPr sz="4000" b="1" spc="10">
                <a:solidFill>
                  <a:srgbClr val="484D50"/>
                </a:solidFill>
                <a:latin typeface="Lato" panose="020F0502020204030203" pitchFamily="34" charset="0"/>
                <a:cs typeface="Arial"/>
              </a:rPr>
              <a:t>SERVICIOS IT</a:t>
            </a:r>
            <a:endParaRPr sz="4000" b="1">
              <a:latin typeface="Lato" panose="020F0502020204030203" pitchFamily="34" charset="0"/>
              <a:cs typeface="Arial"/>
            </a:endParaRPr>
          </a:p>
        </p:txBody>
      </p:sp>
      <p:sp>
        <p:nvSpPr>
          <p:cNvPr id="6" name="text 1"/>
          <p:cNvSpPr txBox="1"/>
          <p:nvPr/>
        </p:nvSpPr>
        <p:spPr>
          <a:xfrm>
            <a:off x="2762399" y="8174145"/>
            <a:ext cx="4085606" cy="1231106"/>
          </a:xfrm>
          <a:prstGeom prst="rect">
            <a:avLst/>
          </a:prstGeom>
        </p:spPr>
        <p:txBody>
          <a:bodyPr vert="horz" wrap="none" lIns="0" tIns="0" rIns="0" bIns="0" rtlCol="0">
            <a:spAutoFit/>
          </a:bodyPr>
          <a:lstStyle/>
          <a:p>
            <a:pPr marL="794605">
              <a:lnSpc>
                <a:spcPct val="100000"/>
              </a:lnSpc>
            </a:pPr>
            <a:r>
              <a:rPr sz="4000" b="1" spc="10">
                <a:solidFill>
                  <a:srgbClr val="484D50"/>
                </a:solidFill>
                <a:latin typeface="Lato" panose="020F0502020204030203" pitchFamily="34" charset="0"/>
                <a:cs typeface="Arial"/>
              </a:rPr>
              <a:t>SERVICIOS</a:t>
            </a:r>
            <a:endParaRPr sz="4000" b="1">
              <a:latin typeface="Lato" panose="020F0502020204030203" pitchFamily="34" charset="0"/>
              <a:cs typeface="Arial"/>
            </a:endParaRPr>
          </a:p>
          <a:p>
            <a:pPr marL="0">
              <a:lnSpc>
                <a:spcPct val="100000"/>
              </a:lnSpc>
            </a:pPr>
            <a:r>
              <a:rPr sz="4000" b="1" spc="10">
                <a:solidFill>
                  <a:srgbClr val="484D50"/>
                </a:solidFill>
                <a:latin typeface="Lato" panose="020F0502020204030203" pitchFamily="34" charset="0"/>
                <a:cs typeface="Arial"/>
              </a:rPr>
              <a:t>PROFESIONALES</a:t>
            </a:r>
            <a:endParaRPr sz="3600" b="1">
              <a:latin typeface="Lato" panose="020F0502020204030203" pitchFamily="34" charset="0"/>
              <a:cs typeface="Arial"/>
            </a:endParaRPr>
          </a:p>
        </p:txBody>
      </p:sp>
      <p:sp>
        <p:nvSpPr>
          <p:cNvPr id="7" name="text 1"/>
          <p:cNvSpPr txBox="1"/>
          <p:nvPr/>
        </p:nvSpPr>
        <p:spPr>
          <a:xfrm>
            <a:off x="14724290" y="4658052"/>
            <a:ext cx="2938368" cy="615553"/>
          </a:xfrm>
          <a:prstGeom prst="rect">
            <a:avLst/>
          </a:prstGeom>
        </p:spPr>
        <p:txBody>
          <a:bodyPr vert="horz" wrap="none" lIns="0" tIns="0" rIns="0" bIns="0" rtlCol="0">
            <a:spAutoFit/>
          </a:bodyPr>
          <a:lstStyle/>
          <a:p>
            <a:pPr marL="0">
              <a:lnSpc>
                <a:spcPct val="100000"/>
              </a:lnSpc>
            </a:pPr>
            <a:r>
              <a:rPr sz="4000" b="1" spc="10">
                <a:solidFill>
                  <a:srgbClr val="484D50"/>
                </a:solidFill>
                <a:latin typeface="Lato" panose="020F0502020204030203" pitchFamily="34" charset="0"/>
                <a:cs typeface="Arial"/>
              </a:rPr>
              <a:t>SEGURIDAD</a:t>
            </a:r>
            <a:endParaRPr sz="4000" b="1">
              <a:latin typeface="Lato" panose="020F0502020204030203" pitchFamily="34" charset="0"/>
              <a:cs typeface="Arial"/>
            </a:endParaRPr>
          </a:p>
        </p:txBody>
      </p:sp>
      <p:sp>
        <p:nvSpPr>
          <p:cNvPr id="8" name="text 1"/>
          <p:cNvSpPr txBox="1"/>
          <p:nvPr/>
        </p:nvSpPr>
        <p:spPr>
          <a:xfrm>
            <a:off x="13212896" y="8256244"/>
            <a:ext cx="4511620" cy="1231106"/>
          </a:xfrm>
          <a:prstGeom prst="rect">
            <a:avLst/>
          </a:prstGeom>
        </p:spPr>
        <p:txBody>
          <a:bodyPr vert="horz" wrap="none" lIns="0" tIns="0" rIns="0" bIns="0" rtlCol="0">
            <a:spAutoFit/>
          </a:bodyPr>
          <a:lstStyle/>
          <a:p>
            <a:pPr marL="474023">
              <a:lnSpc>
                <a:spcPct val="100000"/>
              </a:lnSpc>
            </a:pPr>
            <a:r>
              <a:rPr sz="4000" b="1" spc="10">
                <a:solidFill>
                  <a:srgbClr val="484D50"/>
                </a:solidFill>
                <a:latin typeface="Lato" panose="020F0502020204030203" pitchFamily="34" charset="0"/>
                <a:cs typeface="Arial"/>
              </a:rPr>
              <a:t>FORMACIÓN Y</a:t>
            </a:r>
            <a:endParaRPr sz="4000" b="1">
              <a:latin typeface="Lato" panose="020F0502020204030203" pitchFamily="34" charset="0"/>
              <a:cs typeface="Arial"/>
            </a:endParaRPr>
          </a:p>
          <a:p>
            <a:pPr marL="0">
              <a:lnSpc>
                <a:spcPct val="100000"/>
              </a:lnSpc>
            </a:pPr>
            <a:r>
              <a:rPr sz="4000" b="1" spc="10">
                <a:solidFill>
                  <a:srgbClr val="484D50"/>
                </a:solidFill>
                <a:latin typeface="Lato" panose="020F0502020204030203" pitchFamily="34" charset="0"/>
                <a:cs typeface="Arial"/>
              </a:rPr>
              <a:t>CONCIENCIACIÓN</a:t>
            </a:r>
            <a:endParaRPr sz="4000" b="1">
              <a:latin typeface="Lato" panose="020F0502020204030203" pitchFamily="34" charset="0"/>
              <a:cs typeface="Arial"/>
            </a:endParaRPr>
          </a:p>
        </p:txBody>
      </p:sp>
      <p:pic>
        <p:nvPicPr>
          <p:cNvPr id="3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4865" y="4403506"/>
            <a:ext cx="159830" cy="159843"/>
          </a:xfrm>
          <a:prstGeom prst="rect">
            <a:avLst/>
          </a:prstGeom>
        </p:spPr>
      </p:pic>
      <p:pic>
        <p:nvPicPr>
          <p:cNvPr id="3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272" y="8860526"/>
            <a:ext cx="159830" cy="159842"/>
          </a:xfrm>
          <a:prstGeom prst="rect">
            <a:avLst/>
          </a:prstGeom>
        </p:spPr>
      </p:pic>
      <p:pic>
        <p:nvPicPr>
          <p:cNvPr id="3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95123" y="4860883"/>
            <a:ext cx="159829" cy="159842"/>
          </a:xfrm>
          <a:prstGeom prst="rect">
            <a:avLst/>
          </a:prstGeom>
        </p:spPr>
      </p:pic>
      <p:pic>
        <p:nvPicPr>
          <p:cNvPr id="39"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5462" y="2194212"/>
            <a:ext cx="159829" cy="159843"/>
          </a:xfrm>
          <a:prstGeom prst="rect">
            <a:avLst/>
          </a:prstGeom>
        </p:spPr>
      </p:pic>
      <p:pic>
        <p:nvPicPr>
          <p:cNvPr id="40"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5642" y="4464380"/>
            <a:ext cx="1580883" cy="291274"/>
          </a:xfrm>
          <a:prstGeom prst="rect">
            <a:avLst/>
          </a:prstGeom>
        </p:spPr>
      </p:pic>
      <p:pic>
        <p:nvPicPr>
          <p:cNvPr id="41"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32294" y="2270161"/>
            <a:ext cx="1747799" cy="380745"/>
          </a:xfrm>
          <a:prstGeom prst="rect">
            <a:avLst/>
          </a:prstGeom>
        </p:spPr>
      </p:pic>
      <p:sp>
        <p:nvSpPr>
          <p:cNvPr id="9" name="text 1"/>
          <p:cNvSpPr txBox="1"/>
          <p:nvPr/>
        </p:nvSpPr>
        <p:spPr>
          <a:xfrm>
            <a:off x="14832546" y="2038965"/>
            <a:ext cx="3026470" cy="615553"/>
          </a:xfrm>
          <a:prstGeom prst="rect">
            <a:avLst/>
          </a:prstGeom>
        </p:spPr>
        <p:txBody>
          <a:bodyPr vert="horz" wrap="none" lIns="0" tIns="0" rIns="0" bIns="0" rtlCol="0">
            <a:spAutoFit/>
          </a:bodyPr>
          <a:lstStyle/>
          <a:p>
            <a:pPr marL="0">
              <a:lnSpc>
                <a:spcPct val="100000"/>
              </a:lnSpc>
            </a:pPr>
            <a:r>
              <a:rPr sz="4000" b="1" spc="10">
                <a:solidFill>
                  <a:srgbClr val="484D50"/>
                </a:solidFill>
                <a:latin typeface="Lato" panose="020F0502020204030203" pitchFamily="34" charset="0"/>
                <a:cs typeface="Arial"/>
              </a:rPr>
              <a:t>ÁREA LEGAL</a:t>
            </a:r>
            <a:endParaRPr sz="4000" b="1">
              <a:latin typeface="Lato" panose="020F0502020204030203" pitchFamily="34" charset="0"/>
              <a:cs typeface="Arial"/>
            </a:endParaRPr>
          </a:p>
        </p:txBody>
      </p:sp>
      <p:pic>
        <p:nvPicPr>
          <p:cNvPr id="42"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77915" y="8475016"/>
            <a:ext cx="159829" cy="159842"/>
          </a:xfrm>
          <a:prstGeom prst="rect">
            <a:avLst/>
          </a:prstGeom>
        </p:spPr>
      </p:pic>
      <p:pic>
        <p:nvPicPr>
          <p:cNvPr id="43" name="Imag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63978" y="4444907"/>
            <a:ext cx="1567994" cy="508088"/>
          </a:xfrm>
          <a:prstGeom prst="rect">
            <a:avLst/>
          </a:prstGeom>
        </p:spPr>
      </p:pic>
      <p:pic>
        <p:nvPicPr>
          <p:cNvPr id="44" name="Image"/>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25129" y="8921400"/>
            <a:ext cx="1440307" cy="1205738"/>
          </a:xfrm>
          <a:prstGeom prst="rect">
            <a:avLst/>
          </a:prstGeom>
        </p:spPr>
      </p:pic>
      <p:sp>
        <p:nvSpPr>
          <p:cNvPr id="10" name="text 1"/>
          <p:cNvSpPr txBox="1"/>
          <p:nvPr/>
        </p:nvSpPr>
        <p:spPr>
          <a:xfrm>
            <a:off x="4367260" y="4780018"/>
            <a:ext cx="2523448" cy="1477328"/>
          </a:xfrm>
          <a:prstGeom prst="rect">
            <a:avLst/>
          </a:prstGeom>
        </p:spPr>
        <p:txBody>
          <a:bodyPr vert="horz" wrap="none" lIns="0" tIns="0" rIns="0" bIns="0" rtlCol="0">
            <a:spAutoFit/>
          </a:bodyPr>
          <a:lstStyle/>
          <a:p>
            <a:pPr marL="0">
              <a:lnSpc>
                <a:spcPct val="100000"/>
              </a:lnSpc>
            </a:pPr>
            <a:r>
              <a:rPr sz="2400" spc="10">
                <a:solidFill>
                  <a:srgbClr val="484D50"/>
                </a:solidFill>
                <a:latin typeface="Lato" panose="020F0502020204030203" pitchFamily="34" charset="0"/>
                <a:cs typeface="Arial"/>
              </a:rPr>
              <a:t>· </a:t>
            </a:r>
            <a:r>
              <a:rPr sz="2400" spc="10" err="1">
                <a:solidFill>
                  <a:srgbClr val="484D50"/>
                </a:solidFill>
                <a:latin typeface="Lato" panose="020F0502020204030203" pitchFamily="34" charset="0"/>
                <a:cs typeface="Arial"/>
              </a:rPr>
              <a:t>Soporte</a:t>
            </a:r>
            <a:r>
              <a:rPr sz="2400" spc="10">
                <a:solidFill>
                  <a:srgbClr val="484D50"/>
                </a:solidFill>
                <a:latin typeface="Lato" panose="020F0502020204030203" pitchFamily="34" charset="0"/>
                <a:cs typeface="Arial"/>
              </a:rPr>
              <a:t> a </a:t>
            </a:r>
            <a:r>
              <a:rPr sz="2400" spc="10" err="1">
                <a:solidFill>
                  <a:srgbClr val="484D50"/>
                </a:solidFill>
                <a:latin typeface="Lato" panose="020F0502020204030203" pitchFamily="34" charset="0"/>
                <a:cs typeface="Arial"/>
              </a:rPr>
              <a:t>usuario</a:t>
            </a:r>
            <a:endParaRPr sz="2400">
              <a:latin typeface="Lato" panose="020F0502020204030203" pitchFamily="34" charset="0"/>
              <a:cs typeface="Arial"/>
            </a:endParaRPr>
          </a:p>
          <a:p>
            <a:pPr marL="0">
              <a:lnSpc>
                <a:spcPct val="100000"/>
              </a:lnSpc>
            </a:pPr>
            <a:r>
              <a:rPr sz="2400" spc="10">
                <a:solidFill>
                  <a:srgbClr val="484D50"/>
                </a:solidFill>
                <a:latin typeface="Lato" panose="020F0502020204030203" pitchFamily="34" charset="0"/>
                <a:cs typeface="Arial"/>
              </a:rPr>
              <a:t>· </a:t>
            </a:r>
            <a:r>
              <a:rPr sz="2400" spc="10" err="1">
                <a:solidFill>
                  <a:srgbClr val="484D50"/>
                </a:solidFill>
                <a:latin typeface="Lato" panose="020F0502020204030203" pitchFamily="34" charset="0"/>
                <a:cs typeface="Arial"/>
              </a:rPr>
              <a:t>Virutalización</a:t>
            </a:r>
            <a:endParaRPr sz="2400">
              <a:latin typeface="Lato" panose="020F0502020204030203" pitchFamily="34" charset="0"/>
              <a:cs typeface="Arial"/>
            </a:endParaRPr>
          </a:p>
          <a:p>
            <a:pPr marL="0">
              <a:lnSpc>
                <a:spcPct val="100000"/>
              </a:lnSpc>
            </a:pPr>
            <a:r>
              <a:rPr sz="2400" spc="10">
                <a:solidFill>
                  <a:srgbClr val="484D50"/>
                </a:solidFill>
                <a:latin typeface="Lato" panose="020F0502020204030203" pitchFamily="34" charset="0"/>
                <a:cs typeface="Arial"/>
              </a:rPr>
              <a:t>· </a:t>
            </a:r>
            <a:r>
              <a:rPr sz="2400" spc="10" err="1">
                <a:solidFill>
                  <a:srgbClr val="484D50"/>
                </a:solidFill>
                <a:latin typeface="Lato" panose="020F0502020204030203" pitchFamily="34" charset="0"/>
                <a:cs typeface="Arial"/>
              </a:rPr>
              <a:t>Desarrollo</a:t>
            </a:r>
            <a:endParaRPr lang="es-ES" sz="2400" spc="10">
              <a:solidFill>
                <a:srgbClr val="484D50"/>
              </a:solidFill>
              <a:latin typeface="Lato" panose="020F0502020204030203" pitchFamily="34" charset="0"/>
              <a:cs typeface="Arial"/>
            </a:endParaRPr>
          </a:p>
          <a:p>
            <a:r>
              <a:rPr lang="es-ES" sz="2400" spc="10">
                <a:solidFill>
                  <a:srgbClr val="484D50"/>
                </a:solidFill>
                <a:latin typeface="Lato" panose="020F0502020204030203" pitchFamily="34" charset="0"/>
                <a:cs typeface="Arial"/>
              </a:rPr>
              <a:t>· </a:t>
            </a:r>
            <a:r>
              <a:rPr lang="es-ES" sz="2400" spc="10" err="1">
                <a:solidFill>
                  <a:srgbClr val="484D50"/>
                </a:solidFill>
                <a:latin typeface="Lato" panose="020F0502020204030203" pitchFamily="34" charset="0"/>
                <a:cs typeface="Arial"/>
              </a:rPr>
              <a:t>Analítca</a:t>
            </a:r>
            <a:endParaRPr lang="es-ES" sz="2400">
              <a:latin typeface="Lato" panose="020F0502020204030203" pitchFamily="34" charset="0"/>
              <a:cs typeface="Arial"/>
            </a:endParaRPr>
          </a:p>
        </p:txBody>
      </p:sp>
      <p:sp>
        <p:nvSpPr>
          <p:cNvPr id="12" name="text 1"/>
          <p:cNvSpPr txBox="1"/>
          <p:nvPr/>
        </p:nvSpPr>
        <p:spPr>
          <a:xfrm>
            <a:off x="14937750" y="5319772"/>
            <a:ext cx="2467342" cy="1107996"/>
          </a:xfrm>
          <a:prstGeom prst="rect">
            <a:avLst/>
          </a:prstGeom>
        </p:spPr>
        <p:txBody>
          <a:bodyPr vert="horz" wrap="none" lIns="0" tIns="0" rIns="0" bIns="0" rtlCol="0">
            <a:spAutoFit/>
          </a:bodyPr>
          <a:lstStyle/>
          <a:p>
            <a:pPr marL="0">
              <a:lnSpc>
                <a:spcPct val="100000"/>
              </a:lnSpc>
            </a:pPr>
            <a:r>
              <a:rPr sz="2400" spc="10">
                <a:solidFill>
                  <a:srgbClr val="484D50"/>
                </a:solidFill>
                <a:latin typeface="Lato" panose="020F0502020204030203" pitchFamily="34" charset="0"/>
                <a:cs typeface="Arial"/>
              </a:rPr>
              <a:t>· Ciberseguridad</a:t>
            </a:r>
            <a:endParaRPr sz="2400">
              <a:latin typeface="Lato" panose="020F0502020204030203" pitchFamily="34" charset="0"/>
              <a:cs typeface="Arial"/>
            </a:endParaRPr>
          </a:p>
          <a:p>
            <a:pPr marL="0">
              <a:lnSpc>
                <a:spcPct val="100000"/>
              </a:lnSpc>
            </a:pPr>
            <a:r>
              <a:rPr sz="2400" spc="10">
                <a:solidFill>
                  <a:srgbClr val="484D50"/>
                </a:solidFill>
                <a:latin typeface="Lato" panose="020F0502020204030203" pitchFamily="34" charset="0"/>
                <a:cs typeface="Arial"/>
              </a:rPr>
              <a:t>· Ciberinteligencia</a:t>
            </a:r>
            <a:endParaRPr sz="2400">
              <a:latin typeface="Lato" panose="020F0502020204030203" pitchFamily="34" charset="0"/>
              <a:cs typeface="Arial"/>
            </a:endParaRPr>
          </a:p>
          <a:p>
            <a:pPr marL="0">
              <a:lnSpc>
                <a:spcPct val="100000"/>
              </a:lnSpc>
            </a:pPr>
            <a:r>
              <a:rPr sz="2400" spc="10">
                <a:solidFill>
                  <a:srgbClr val="484D50"/>
                </a:solidFill>
                <a:latin typeface="Lato" panose="020F0502020204030203" pitchFamily="34" charset="0"/>
                <a:cs typeface="Arial"/>
              </a:rPr>
              <a:t>· Contramedidas</a:t>
            </a:r>
            <a:endParaRPr sz="2400">
              <a:latin typeface="Lato" panose="020F0502020204030203" pitchFamily="34" charset="0"/>
              <a:cs typeface="Arial"/>
            </a:endParaRPr>
          </a:p>
        </p:txBody>
      </p:sp>
      <p:pic>
        <p:nvPicPr>
          <p:cNvPr id="45" name="Image"/>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2031" y="0"/>
            <a:ext cx="10685640" cy="113220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289" y="894407"/>
            <a:ext cx="18197424" cy="10236051"/>
          </a:xfrm>
          <a:prstGeom prst="rect">
            <a:avLst/>
          </a:prstGeom>
        </p:spPr>
      </p:pic>
      <p:pic>
        <p:nvPicPr>
          <p:cNvPr id="14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0229" y="9950142"/>
            <a:ext cx="3465771" cy="1371902"/>
          </a:xfrm>
          <a:prstGeom prst="rect">
            <a:avLst/>
          </a:prstGeom>
        </p:spPr>
      </p:pic>
      <p:sp>
        <p:nvSpPr>
          <p:cNvPr id="2" name="text 1"/>
          <p:cNvSpPr txBox="1"/>
          <p:nvPr/>
        </p:nvSpPr>
        <p:spPr>
          <a:xfrm>
            <a:off x="14532583" y="1254658"/>
            <a:ext cx="4830040" cy="1015663"/>
          </a:xfrm>
          <a:prstGeom prst="rect">
            <a:avLst/>
          </a:prstGeom>
        </p:spPr>
        <p:txBody>
          <a:bodyPr vert="horz" wrap="none" lIns="0" tIns="0" rIns="0" bIns="0" rtlCol="0">
            <a:spAutoFit/>
          </a:bodyPr>
          <a:lstStyle/>
          <a:p>
            <a:pPr marL="0">
              <a:lnSpc>
                <a:spcPct val="100000"/>
              </a:lnSpc>
            </a:pPr>
            <a:r>
              <a:rPr sz="6600" b="1" spc="10">
                <a:solidFill>
                  <a:srgbClr val="383F41"/>
                </a:solidFill>
                <a:latin typeface="Lato" panose="020F0502020204030203" pitchFamily="34" charset="0"/>
                <a:cs typeface="Arial"/>
              </a:rPr>
              <a:t>SEGURIDAD</a:t>
            </a:r>
            <a:endParaRPr sz="6300" b="1">
              <a:latin typeface="Lato" panose="020F0502020204030203" pitchFamily="34" charset="0"/>
              <a:cs typeface="Arial"/>
            </a:endParaRPr>
          </a:p>
        </p:txBody>
      </p:sp>
      <p:sp>
        <p:nvSpPr>
          <p:cNvPr id="83" name="object 83"/>
          <p:cNvSpPr/>
          <p:nvPr/>
        </p:nvSpPr>
        <p:spPr>
          <a:xfrm>
            <a:off x="19462898" y="746274"/>
            <a:ext cx="41148" cy="2177720"/>
          </a:xfrm>
          <a:custGeom>
            <a:avLst/>
            <a:gdLst/>
            <a:ahLst/>
            <a:cxnLst/>
            <a:rect l="l" t="t" r="r" b="b"/>
            <a:pathLst>
              <a:path w="41148" h="2177720">
                <a:moveTo>
                  <a:pt x="20574" y="20574"/>
                </a:moveTo>
                <a:lnTo>
                  <a:pt x="20574" y="2157146"/>
                </a:lnTo>
              </a:path>
            </a:pathLst>
          </a:custGeom>
          <a:ln w="41148">
            <a:solidFill>
              <a:srgbClr val="464B4D"/>
            </a:solidFill>
          </a:ln>
        </p:spPr>
        <p:txBody>
          <a:bodyPr wrap="square" lIns="0" tIns="0" rIns="0" bIns="0" rtlCol="0">
            <a:noAutofit/>
          </a:bodyPr>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0229" y="9950216"/>
            <a:ext cx="3465771" cy="1371834"/>
          </a:xfrm>
          <a:prstGeom prst="rect">
            <a:avLst/>
          </a:prstGeom>
        </p:spPr>
      </p:pic>
      <p:sp>
        <p:nvSpPr>
          <p:cNvPr id="2" name="text 1"/>
          <p:cNvSpPr txBox="1"/>
          <p:nvPr/>
        </p:nvSpPr>
        <p:spPr>
          <a:xfrm>
            <a:off x="13988376" y="1117452"/>
            <a:ext cx="4932248" cy="1037079"/>
          </a:xfrm>
          <a:prstGeom prst="rect">
            <a:avLst/>
          </a:prstGeom>
        </p:spPr>
        <p:txBody>
          <a:bodyPr vert="horz" wrap="none" lIns="0" tIns="0" rIns="0" bIns="0" rtlCol="0">
            <a:spAutoFit/>
          </a:bodyPr>
          <a:lstStyle/>
          <a:p>
            <a:pPr marL="0">
              <a:lnSpc>
                <a:spcPct val="100000"/>
              </a:lnSpc>
            </a:pPr>
            <a:r>
              <a:rPr sz="6739" b="1" spc="10">
                <a:solidFill>
                  <a:srgbClr val="383E3F"/>
                </a:solidFill>
                <a:latin typeface="Lato" panose="020F0502020204030203" pitchFamily="34" charset="0"/>
                <a:cs typeface="Arial"/>
              </a:rPr>
              <a:t>SEGURIDAD</a:t>
            </a:r>
            <a:endParaRPr sz="6700" b="1">
              <a:latin typeface="Lato" panose="020F0502020204030203" pitchFamily="34" charset="0"/>
              <a:cs typeface="Arial"/>
            </a:endParaRPr>
          </a:p>
        </p:txBody>
      </p:sp>
      <p:sp>
        <p:nvSpPr>
          <p:cNvPr id="84" name="object 84"/>
          <p:cNvSpPr/>
          <p:nvPr/>
        </p:nvSpPr>
        <p:spPr>
          <a:xfrm>
            <a:off x="19501644" y="557941"/>
            <a:ext cx="50800" cy="2082800"/>
          </a:xfrm>
          <a:custGeom>
            <a:avLst/>
            <a:gdLst/>
            <a:ahLst/>
            <a:cxnLst/>
            <a:rect l="l" t="t" r="r" b="b"/>
            <a:pathLst>
              <a:path w="50800" h="2082800">
                <a:moveTo>
                  <a:pt x="25400" y="25400"/>
                </a:moveTo>
                <a:lnTo>
                  <a:pt x="25400" y="2057400"/>
                </a:lnTo>
              </a:path>
            </a:pathLst>
          </a:custGeom>
          <a:ln w="50800">
            <a:solidFill>
              <a:srgbClr val="464A4C"/>
            </a:solidFill>
          </a:ln>
        </p:spPr>
        <p:txBody>
          <a:bodyPr wrap="square" lIns="0" tIns="0" rIns="0" bIns="0" rtlCol="0">
            <a:noAutofit/>
          </a:bodyPr>
          <a:lstStyle/>
          <a:p>
            <a:endParaRPr/>
          </a:p>
        </p:txBody>
      </p:sp>
      <p:sp>
        <p:nvSpPr>
          <p:cNvPr id="85" name="object 85"/>
          <p:cNvSpPr/>
          <p:nvPr/>
        </p:nvSpPr>
        <p:spPr>
          <a:xfrm>
            <a:off x="4138941" y="2765425"/>
            <a:ext cx="1696364" cy="1469098"/>
          </a:xfrm>
          <a:custGeom>
            <a:avLst/>
            <a:gdLst/>
            <a:ahLst/>
            <a:cxnLst/>
            <a:rect l="l" t="t" r="r" b="b"/>
            <a:pathLst>
              <a:path w="1696364" h="1469098">
                <a:moveTo>
                  <a:pt x="424091" y="1469098"/>
                </a:moveTo>
                <a:lnTo>
                  <a:pt x="0" y="734543"/>
                </a:lnTo>
                <a:lnTo>
                  <a:pt x="424091" y="0"/>
                </a:lnTo>
                <a:lnTo>
                  <a:pt x="1272274" y="0"/>
                </a:lnTo>
                <a:lnTo>
                  <a:pt x="1696365" y="734543"/>
                </a:lnTo>
                <a:lnTo>
                  <a:pt x="1272274" y="1469098"/>
                </a:lnTo>
                <a:close/>
              </a:path>
            </a:pathLst>
          </a:custGeom>
          <a:solidFill>
            <a:srgbClr val="F89743"/>
          </a:solidFill>
        </p:spPr>
        <p:txBody>
          <a:bodyPr wrap="square" lIns="0" tIns="0" rIns="0" bIns="0" rtlCol="0">
            <a:noAutofit/>
          </a:bodyPr>
          <a:lstStyle/>
          <a:p>
            <a:endParaRPr/>
          </a:p>
        </p:txBody>
      </p:sp>
      <p:pic>
        <p:nvPicPr>
          <p:cNvPr id="14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5684" y="2968533"/>
            <a:ext cx="1062880" cy="1062880"/>
          </a:xfrm>
          <a:prstGeom prst="rect">
            <a:avLst/>
          </a:prstGeom>
        </p:spPr>
      </p:pic>
      <p:sp>
        <p:nvSpPr>
          <p:cNvPr id="86" name="object 86"/>
          <p:cNvSpPr/>
          <p:nvPr/>
        </p:nvSpPr>
        <p:spPr>
          <a:xfrm>
            <a:off x="9181607" y="2765425"/>
            <a:ext cx="1696377" cy="1469098"/>
          </a:xfrm>
          <a:custGeom>
            <a:avLst/>
            <a:gdLst/>
            <a:ahLst/>
            <a:cxnLst/>
            <a:rect l="l" t="t" r="r" b="b"/>
            <a:pathLst>
              <a:path w="1696377" h="1469098">
                <a:moveTo>
                  <a:pt x="424091" y="1469098"/>
                </a:moveTo>
                <a:lnTo>
                  <a:pt x="0" y="734543"/>
                </a:lnTo>
                <a:lnTo>
                  <a:pt x="424091" y="0"/>
                </a:lnTo>
                <a:lnTo>
                  <a:pt x="1272274" y="0"/>
                </a:lnTo>
                <a:lnTo>
                  <a:pt x="1696377" y="734543"/>
                </a:lnTo>
                <a:lnTo>
                  <a:pt x="1272274" y="1469098"/>
                </a:lnTo>
                <a:close/>
              </a:path>
            </a:pathLst>
          </a:custGeom>
          <a:solidFill>
            <a:srgbClr val="F89743"/>
          </a:solidFill>
        </p:spPr>
        <p:txBody>
          <a:bodyPr wrap="square" lIns="0" tIns="0" rIns="0" bIns="0" rtlCol="0">
            <a:noAutofit/>
          </a:bodyPr>
          <a:lstStyle/>
          <a:p>
            <a:endParaRPr/>
          </a:p>
        </p:txBody>
      </p:sp>
      <p:pic>
        <p:nvPicPr>
          <p:cNvPr id="15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1171" y="2951351"/>
            <a:ext cx="1097240" cy="1097240"/>
          </a:xfrm>
          <a:prstGeom prst="rect">
            <a:avLst/>
          </a:prstGeom>
        </p:spPr>
      </p:pic>
      <p:sp>
        <p:nvSpPr>
          <p:cNvPr id="87" name="object 87"/>
          <p:cNvSpPr/>
          <p:nvPr/>
        </p:nvSpPr>
        <p:spPr>
          <a:xfrm>
            <a:off x="14223709" y="2765425"/>
            <a:ext cx="1696363" cy="1469098"/>
          </a:xfrm>
          <a:custGeom>
            <a:avLst/>
            <a:gdLst/>
            <a:ahLst/>
            <a:cxnLst/>
            <a:rect l="l" t="t" r="r" b="b"/>
            <a:pathLst>
              <a:path w="1696363" h="1469098">
                <a:moveTo>
                  <a:pt x="424090" y="1469098"/>
                </a:moveTo>
                <a:lnTo>
                  <a:pt x="0" y="734543"/>
                </a:lnTo>
                <a:lnTo>
                  <a:pt x="424090" y="0"/>
                </a:lnTo>
                <a:lnTo>
                  <a:pt x="1272272" y="0"/>
                </a:lnTo>
                <a:lnTo>
                  <a:pt x="1696363" y="734543"/>
                </a:lnTo>
                <a:lnTo>
                  <a:pt x="1272272" y="1469098"/>
                </a:lnTo>
                <a:close/>
              </a:path>
            </a:pathLst>
          </a:custGeom>
          <a:solidFill>
            <a:srgbClr val="F89743"/>
          </a:solidFill>
        </p:spPr>
        <p:txBody>
          <a:bodyPr wrap="square" lIns="0" tIns="0" rIns="0" bIns="0" rtlCol="0">
            <a:noAutofit/>
          </a:bodyPr>
          <a:lstStyle/>
          <a:p>
            <a:endParaRPr/>
          </a:p>
        </p:txBody>
      </p:sp>
      <p:pic>
        <p:nvPicPr>
          <p:cNvPr id="151"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3643" y="2961725"/>
            <a:ext cx="1076497" cy="1076497"/>
          </a:xfrm>
          <a:prstGeom prst="rect">
            <a:avLst/>
          </a:prstGeom>
        </p:spPr>
      </p:pic>
      <p:sp>
        <p:nvSpPr>
          <p:cNvPr id="3" name="text 1"/>
          <p:cNvSpPr txBox="1"/>
          <p:nvPr/>
        </p:nvSpPr>
        <p:spPr>
          <a:xfrm>
            <a:off x="3853796" y="4490411"/>
            <a:ext cx="2510427" cy="341473"/>
          </a:xfrm>
          <a:prstGeom prst="rect">
            <a:avLst/>
          </a:prstGeom>
        </p:spPr>
        <p:txBody>
          <a:bodyPr vert="horz" wrap="square" lIns="0" tIns="0" rIns="0" bIns="0" rtlCol="0">
            <a:spAutoFit/>
          </a:bodyPr>
          <a:lstStyle/>
          <a:p>
            <a:pPr marL="0">
              <a:lnSpc>
                <a:spcPct val="100000"/>
              </a:lnSpc>
            </a:pPr>
            <a:r>
              <a:rPr sz="2200" b="1" spc="10" dirty="0">
                <a:solidFill>
                  <a:srgbClr val="383E3F"/>
                </a:solidFill>
                <a:latin typeface="Lato" panose="020F0502020204030203" pitchFamily="34" charset="0"/>
                <a:cs typeface="Arial"/>
              </a:rPr>
              <a:t>CIBERINTELIGENCIA</a:t>
            </a:r>
            <a:endParaRPr sz="2200" dirty="0">
              <a:latin typeface="Lato" panose="020F0502020204030203" pitchFamily="34" charset="0"/>
              <a:cs typeface="Arial"/>
            </a:endParaRPr>
          </a:p>
        </p:txBody>
      </p:sp>
      <p:sp>
        <p:nvSpPr>
          <p:cNvPr id="88" name="object 88"/>
          <p:cNvSpPr/>
          <p:nvPr/>
        </p:nvSpPr>
        <p:spPr>
          <a:xfrm>
            <a:off x="5365026" y="7825280"/>
            <a:ext cx="1521803" cy="1317917"/>
          </a:xfrm>
          <a:custGeom>
            <a:avLst/>
            <a:gdLst/>
            <a:ahLst/>
            <a:cxnLst/>
            <a:rect l="l" t="t" r="r" b="b"/>
            <a:pathLst>
              <a:path w="1521803" h="1317917">
                <a:moveTo>
                  <a:pt x="380454" y="1317917"/>
                </a:moveTo>
                <a:lnTo>
                  <a:pt x="0" y="658952"/>
                </a:lnTo>
                <a:lnTo>
                  <a:pt x="380454" y="0"/>
                </a:lnTo>
                <a:lnTo>
                  <a:pt x="1141362" y="0"/>
                </a:lnTo>
                <a:lnTo>
                  <a:pt x="1521803" y="658952"/>
                </a:lnTo>
                <a:lnTo>
                  <a:pt x="1141362" y="1317917"/>
                </a:lnTo>
                <a:close/>
              </a:path>
            </a:pathLst>
          </a:custGeom>
          <a:solidFill>
            <a:srgbClr val="F89743"/>
          </a:solidFill>
        </p:spPr>
        <p:txBody>
          <a:bodyPr wrap="square" lIns="0" tIns="0" rIns="0" bIns="0" rtlCol="0">
            <a:noAutofit/>
          </a:bodyPr>
          <a:lstStyle/>
          <a:p>
            <a:endParaRPr/>
          </a:p>
        </p:txBody>
      </p:sp>
      <p:pic>
        <p:nvPicPr>
          <p:cNvPr id="152" name="Imag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924" y="8037230"/>
            <a:ext cx="894013" cy="894014"/>
          </a:xfrm>
          <a:prstGeom prst="rect">
            <a:avLst/>
          </a:prstGeom>
        </p:spPr>
      </p:pic>
      <p:sp>
        <p:nvSpPr>
          <p:cNvPr id="4" name="text 1"/>
          <p:cNvSpPr txBox="1"/>
          <p:nvPr/>
        </p:nvSpPr>
        <p:spPr>
          <a:xfrm>
            <a:off x="5313108" y="9271612"/>
            <a:ext cx="1573721" cy="677108"/>
          </a:xfrm>
          <a:prstGeom prst="rect">
            <a:avLst/>
          </a:prstGeom>
        </p:spPr>
        <p:txBody>
          <a:bodyPr vert="horz" wrap="square" lIns="0" tIns="0" rIns="0" bIns="0" rtlCol="0">
            <a:spAutoFit/>
          </a:bodyPr>
          <a:lstStyle/>
          <a:p>
            <a:pPr marL="0">
              <a:lnSpc>
                <a:spcPct val="100000"/>
              </a:lnSpc>
            </a:pPr>
            <a:r>
              <a:rPr sz="2200" b="1" spc="10">
                <a:solidFill>
                  <a:srgbClr val="383E3F"/>
                </a:solidFill>
                <a:latin typeface="Lato" panose="020F0502020204030203" pitchFamily="34" charset="0"/>
                <a:cs typeface="Arial"/>
              </a:rPr>
              <a:t>RESPUESTA A</a:t>
            </a:r>
            <a:endParaRPr sz="2200" b="1">
              <a:latin typeface="Lato" panose="020F0502020204030203" pitchFamily="34" charset="0"/>
              <a:cs typeface="Arial"/>
            </a:endParaRPr>
          </a:p>
          <a:p>
            <a:pPr marL="72187">
              <a:lnSpc>
                <a:spcPct val="100000"/>
              </a:lnSpc>
            </a:pPr>
            <a:r>
              <a:rPr sz="2200" b="1" spc="10">
                <a:solidFill>
                  <a:srgbClr val="383E3F"/>
                </a:solidFill>
                <a:latin typeface="Lato" panose="020F0502020204030203" pitchFamily="34" charset="0"/>
                <a:cs typeface="Arial"/>
              </a:rPr>
              <a:t>INCIDENTES</a:t>
            </a:r>
            <a:endParaRPr sz="2200" b="1">
              <a:latin typeface="Lato" panose="020F0502020204030203" pitchFamily="34" charset="0"/>
              <a:cs typeface="Arial"/>
            </a:endParaRPr>
          </a:p>
        </p:txBody>
      </p:sp>
      <p:sp>
        <p:nvSpPr>
          <p:cNvPr id="89" name="object 89"/>
          <p:cNvSpPr/>
          <p:nvPr/>
        </p:nvSpPr>
        <p:spPr>
          <a:xfrm>
            <a:off x="9289110" y="7726267"/>
            <a:ext cx="1521803" cy="1317917"/>
          </a:xfrm>
          <a:custGeom>
            <a:avLst/>
            <a:gdLst/>
            <a:ahLst/>
            <a:cxnLst/>
            <a:rect l="l" t="t" r="r" b="b"/>
            <a:pathLst>
              <a:path w="1521803" h="1317917">
                <a:moveTo>
                  <a:pt x="380454" y="1317917"/>
                </a:moveTo>
                <a:lnTo>
                  <a:pt x="0" y="658952"/>
                </a:lnTo>
                <a:lnTo>
                  <a:pt x="380454" y="0"/>
                </a:lnTo>
                <a:lnTo>
                  <a:pt x="1141362" y="0"/>
                </a:lnTo>
                <a:lnTo>
                  <a:pt x="1521803" y="658952"/>
                </a:lnTo>
                <a:lnTo>
                  <a:pt x="1141362" y="1317917"/>
                </a:lnTo>
                <a:close/>
              </a:path>
            </a:pathLst>
          </a:custGeom>
          <a:solidFill>
            <a:srgbClr val="F89743"/>
          </a:solidFill>
        </p:spPr>
        <p:txBody>
          <a:bodyPr wrap="square" lIns="0" tIns="0" rIns="0" bIns="0" rtlCol="0">
            <a:noAutofit/>
          </a:bodyPr>
          <a:lstStyle/>
          <a:p>
            <a:endParaRPr/>
          </a:p>
        </p:txBody>
      </p:sp>
      <p:pic>
        <p:nvPicPr>
          <p:cNvPr id="153" name="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3298" y="7958507"/>
            <a:ext cx="853433" cy="853433"/>
          </a:xfrm>
          <a:prstGeom prst="rect">
            <a:avLst/>
          </a:prstGeom>
        </p:spPr>
      </p:pic>
      <p:sp>
        <p:nvSpPr>
          <p:cNvPr id="5" name="text 1"/>
          <p:cNvSpPr txBox="1"/>
          <p:nvPr/>
        </p:nvSpPr>
        <p:spPr>
          <a:xfrm>
            <a:off x="9316264" y="9271612"/>
            <a:ext cx="1697124" cy="677108"/>
          </a:xfrm>
          <a:prstGeom prst="rect">
            <a:avLst/>
          </a:prstGeom>
        </p:spPr>
        <p:txBody>
          <a:bodyPr vert="horz" wrap="square" lIns="0" tIns="0" rIns="0" bIns="0" rtlCol="0">
            <a:spAutoFit/>
          </a:bodyPr>
          <a:lstStyle/>
          <a:p>
            <a:pPr marL="272830">
              <a:lnSpc>
                <a:spcPct val="100000"/>
              </a:lnSpc>
            </a:pPr>
            <a:r>
              <a:rPr sz="2200" b="1" spc="10">
                <a:solidFill>
                  <a:srgbClr val="383E3F"/>
                </a:solidFill>
                <a:latin typeface="Lato" panose="020F0502020204030203" pitchFamily="34" charset="0"/>
                <a:cs typeface="Arial"/>
              </a:rPr>
              <a:t>SECURITY</a:t>
            </a:r>
            <a:endParaRPr sz="2200" b="1">
              <a:latin typeface="Lato" panose="020F0502020204030203" pitchFamily="34" charset="0"/>
              <a:cs typeface="Arial"/>
            </a:endParaRPr>
          </a:p>
          <a:p>
            <a:pPr marL="0">
              <a:lnSpc>
                <a:spcPct val="100000"/>
              </a:lnSpc>
            </a:pPr>
            <a:r>
              <a:rPr sz="2200" b="1" spc="10">
                <a:solidFill>
                  <a:srgbClr val="383E3F"/>
                </a:solidFill>
                <a:latin typeface="Lato" panose="020F0502020204030203" pitchFamily="34" charset="0"/>
                <a:cs typeface="Arial"/>
              </a:rPr>
              <a:t>ENGINEERING</a:t>
            </a:r>
            <a:endParaRPr sz="2200" b="1">
              <a:latin typeface="Lato" panose="020F0502020204030203" pitchFamily="34" charset="0"/>
              <a:cs typeface="Arial"/>
            </a:endParaRPr>
          </a:p>
        </p:txBody>
      </p:sp>
      <p:sp>
        <p:nvSpPr>
          <p:cNvPr id="90" name="object 90"/>
          <p:cNvSpPr/>
          <p:nvPr/>
        </p:nvSpPr>
        <p:spPr>
          <a:xfrm>
            <a:off x="13242280" y="7817458"/>
            <a:ext cx="1521803" cy="1317917"/>
          </a:xfrm>
          <a:custGeom>
            <a:avLst/>
            <a:gdLst/>
            <a:ahLst/>
            <a:cxnLst/>
            <a:rect l="l" t="t" r="r" b="b"/>
            <a:pathLst>
              <a:path w="1521803" h="1317917">
                <a:moveTo>
                  <a:pt x="380454" y="1317917"/>
                </a:moveTo>
                <a:lnTo>
                  <a:pt x="0" y="658952"/>
                </a:lnTo>
                <a:lnTo>
                  <a:pt x="380454" y="0"/>
                </a:lnTo>
                <a:lnTo>
                  <a:pt x="1141363" y="0"/>
                </a:lnTo>
                <a:lnTo>
                  <a:pt x="1521803" y="658952"/>
                </a:lnTo>
                <a:lnTo>
                  <a:pt x="1141363" y="1317917"/>
                </a:lnTo>
                <a:close/>
              </a:path>
            </a:pathLst>
          </a:custGeom>
          <a:solidFill>
            <a:srgbClr val="F89743"/>
          </a:solidFill>
        </p:spPr>
        <p:txBody>
          <a:bodyPr wrap="square" lIns="0" tIns="0" rIns="0" bIns="0" rtlCol="0">
            <a:noAutofit/>
          </a:bodyPr>
          <a:lstStyle/>
          <a:p>
            <a:endParaRPr/>
          </a:p>
        </p:txBody>
      </p:sp>
      <p:pic>
        <p:nvPicPr>
          <p:cNvPr id="154" name="Imag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04772" y="7958507"/>
            <a:ext cx="967208" cy="967208"/>
          </a:xfrm>
          <a:prstGeom prst="rect">
            <a:avLst/>
          </a:prstGeom>
        </p:spPr>
      </p:pic>
      <p:sp>
        <p:nvSpPr>
          <p:cNvPr id="6" name="text 1"/>
          <p:cNvSpPr txBox="1"/>
          <p:nvPr/>
        </p:nvSpPr>
        <p:spPr>
          <a:xfrm>
            <a:off x="12951682" y="9371589"/>
            <a:ext cx="2282222" cy="338554"/>
          </a:xfrm>
          <a:prstGeom prst="rect">
            <a:avLst/>
          </a:prstGeom>
        </p:spPr>
        <p:txBody>
          <a:bodyPr vert="horz" wrap="square" lIns="0" tIns="0" rIns="0" bIns="0" rtlCol="0">
            <a:spAutoFit/>
          </a:bodyPr>
          <a:lstStyle/>
          <a:p>
            <a:pPr marL="0">
              <a:lnSpc>
                <a:spcPct val="100000"/>
              </a:lnSpc>
            </a:pPr>
            <a:r>
              <a:rPr sz="2200" b="1" spc="10" dirty="0">
                <a:solidFill>
                  <a:srgbClr val="383E3F"/>
                </a:solidFill>
                <a:latin typeface="Lato" panose="020F0502020204030203" pitchFamily="34" charset="0"/>
                <a:cs typeface="Arial"/>
              </a:rPr>
              <a:t>CONTRAMEDIDAS</a:t>
            </a:r>
            <a:endParaRPr sz="2200" dirty="0">
              <a:latin typeface="Lato" panose="020F0502020204030203" pitchFamily="34" charset="0"/>
              <a:cs typeface="Arial"/>
            </a:endParaRPr>
          </a:p>
        </p:txBody>
      </p:sp>
      <p:sp>
        <p:nvSpPr>
          <p:cNvPr id="7" name="text 1"/>
          <p:cNvSpPr txBox="1"/>
          <p:nvPr/>
        </p:nvSpPr>
        <p:spPr>
          <a:xfrm>
            <a:off x="8794489" y="4321135"/>
            <a:ext cx="2541593" cy="677108"/>
          </a:xfrm>
          <a:prstGeom prst="rect">
            <a:avLst/>
          </a:prstGeom>
        </p:spPr>
        <p:txBody>
          <a:bodyPr vert="horz" wrap="none" lIns="0" tIns="0" rIns="0" bIns="0" rtlCol="0">
            <a:spAutoFit/>
          </a:bodyPr>
          <a:lstStyle/>
          <a:p>
            <a:pPr marL="0" algn="ctr">
              <a:lnSpc>
                <a:spcPct val="100000"/>
              </a:lnSpc>
            </a:pPr>
            <a:r>
              <a:rPr sz="2200" b="1" spc="10">
                <a:solidFill>
                  <a:srgbClr val="383E3F"/>
                </a:solidFill>
                <a:latin typeface="Lato" panose="020F0502020204030203" pitchFamily="34" charset="0"/>
                <a:cs typeface="Arial"/>
              </a:rPr>
              <a:t>CONCIENCIACIÓN </a:t>
            </a:r>
            <a:endParaRPr lang="es-ES" sz="2200" b="1" spc="10">
              <a:solidFill>
                <a:srgbClr val="383E3F"/>
              </a:solidFill>
              <a:latin typeface="Lato" panose="020F0502020204030203" pitchFamily="34" charset="0"/>
              <a:cs typeface="Arial"/>
            </a:endParaRPr>
          </a:p>
          <a:p>
            <a:pPr marL="0" algn="ctr">
              <a:lnSpc>
                <a:spcPct val="100000"/>
              </a:lnSpc>
            </a:pPr>
            <a:r>
              <a:rPr sz="2200" b="1" spc="10">
                <a:solidFill>
                  <a:srgbClr val="383E3F"/>
                </a:solidFill>
                <a:latin typeface="Lato" panose="020F0502020204030203" pitchFamily="34" charset="0"/>
                <a:cs typeface="Arial"/>
              </a:rPr>
              <a:t>Y</a:t>
            </a:r>
            <a:r>
              <a:rPr lang="es-ES" sz="2200" b="1">
                <a:latin typeface="Lato" panose="020F0502020204030203" pitchFamily="34" charset="0"/>
                <a:cs typeface="Arial"/>
              </a:rPr>
              <a:t> </a:t>
            </a:r>
            <a:r>
              <a:rPr sz="2200" b="1" spc="10">
                <a:solidFill>
                  <a:srgbClr val="383E3F"/>
                </a:solidFill>
                <a:latin typeface="Lato" panose="020F0502020204030203" pitchFamily="34" charset="0"/>
                <a:cs typeface="Arial"/>
              </a:rPr>
              <a:t>FORMACIÓN</a:t>
            </a:r>
            <a:endParaRPr sz="2200" b="1">
              <a:latin typeface="Lato" panose="020F0502020204030203" pitchFamily="34" charset="0"/>
              <a:cs typeface="Arial"/>
            </a:endParaRPr>
          </a:p>
        </p:txBody>
      </p:sp>
      <p:sp>
        <p:nvSpPr>
          <p:cNvPr id="8" name="text 1"/>
          <p:cNvSpPr txBox="1"/>
          <p:nvPr/>
        </p:nvSpPr>
        <p:spPr>
          <a:xfrm>
            <a:off x="14041940" y="4428223"/>
            <a:ext cx="2066240" cy="338892"/>
          </a:xfrm>
          <a:prstGeom prst="rect">
            <a:avLst/>
          </a:prstGeom>
        </p:spPr>
        <p:txBody>
          <a:bodyPr vert="horz" wrap="square" lIns="0" tIns="0" rIns="0" bIns="0" rtlCol="0">
            <a:spAutoFit/>
          </a:bodyPr>
          <a:lstStyle/>
          <a:p>
            <a:pPr marL="0">
              <a:lnSpc>
                <a:spcPct val="100000"/>
              </a:lnSpc>
            </a:pPr>
            <a:r>
              <a:rPr sz="2200" b="1" spc="10">
                <a:solidFill>
                  <a:srgbClr val="383E3F"/>
                </a:solidFill>
                <a:latin typeface="Lato" panose="020F0502020204030203" pitchFamily="34" charset="0"/>
                <a:cs typeface="Arial"/>
              </a:rPr>
              <a:t>CIBERSEGURIDAD</a:t>
            </a:r>
            <a:endParaRPr sz="2200">
              <a:latin typeface="Lato" panose="020F0502020204030203" pitchFamily="34" charset="0"/>
              <a:cs typeface="Arial"/>
            </a:endParaRPr>
          </a:p>
        </p:txBody>
      </p:sp>
      <p:sp>
        <p:nvSpPr>
          <p:cNvPr id="9" name="text 1"/>
          <p:cNvSpPr txBox="1"/>
          <p:nvPr/>
        </p:nvSpPr>
        <p:spPr>
          <a:xfrm>
            <a:off x="2874062" y="5043838"/>
            <a:ext cx="4123565" cy="1231106"/>
          </a:xfrm>
          <a:prstGeom prst="rect">
            <a:avLst/>
          </a:prstGeom>
        </p:spPr>
        <p:txBody>
          <a:bodyPr vert="horz" wrap="none" lIns="0" tIns="0" rIns="0" bIns="0" rtlCol="0">
            <a:spAutoFit/>
          </a:bodyPr>
          <a:lstStyle/>
          <a:p>
            <a:pPr marL="0">
              <a:lnSpc>
                <a:spcPct val="100000"/>
              </a:lnSpc>
            </a:pPr>
            <a:r>
              <a:rPr sz="2000" spc="10">
                <a:solidFill>
                  <a:srgbClr val="231F20"/>
                </a:solidFill>
                <a:latin typeface="Lato" panose="020F0502020204030203" pitchFamily="34" charset="0"/>
                <a:cs typeface="Gill Sans MT"/>
              </a:rPr>
              <a:t>Uno de </a:t>
            </a:r>
            <a:r>
              <a:rPr sz="2000" spc="10" err="1">
                <a:solidFill>
                  <a:srgbClr val="231F20"/>
                </a:solidFill>
                <a:latin typeface="Lato" panose="020F0502020204030203" pitchFamily="34" charset="0"/>
                <a:cs typeface="Gill Sans MT"/>
              </a:rPr>
              <a:t>los</a:t>
            </a:r>
            <a:r>
              <a:rPr sz="2000" spc="10">
                <a:solidFill>
                  <a:srgbClr val="231F20"/>
                </a:solidFill>
                <a:latin typeface="Lato" panose="020F0502020204030203" pitchFamily="34" charset="0"/>
                <a:cs typeface="Gill Sans MT"/>
              </a:rPr>
              <a:t> </a:t>
            </a:r>
            <a:r>
              <a:rPr sz="2000" spc="10" err="1">
                <a:solidFill>
                  <a:srgbClr val="231F20"/>
                </a:solidFill>
                <a:latin typeface="Lato" panose="020F0502020204030203" pitchFamily="34" charset="0"/>
                <a:cs typeface="Gill Sans MT"/>
              </a:rPr>
              <a:t>pilares</a:t>
            </a:r>
            <a:r>
              <a:rPr sz="2000" spc="10">
                <a:solidFill>
                  <a:srgbClr val="231F20"/>
                </a:solidFill>
                <a:latin typeface="Lato" panose="020F0502020204030203" pitchFamily="34" charset="0"/>
                <a:cs typeface="Gill Sans MT"/>
              </a:rPr>
              <a:t> para la </a:t>
            </a:r>
            <a:r>
              <a:rPr sz="2000" spc="10" err="1">
                <a:solidFill>
                  <a:srgbClr val="231F20"/>
                </a:solidFill>
                <a:latin typeface="Lato" panose="020F0502020204030203" pitchFamily="34" charset="0"/>
                <a:cs typeface="Gill Sans MT"/>
              </a:rPr>
              <a:t>prevención</a:t>
            </a:r>
            <a:endParaRPr sz="2000">
              <a:latin typeface="Lato" panose="020F0502020204030203" pitchFamily="34" charset="0"/>
              <a:cs typeface="Gill Sans MT"/>
            </a:endParaRPr>
          </a:p>
          <a:p>
            <a:pPr marL="64516">
              <a:lnSpc>
                <a:spcPct val="100000"/>
              </a:lnSpc>
            </a:pPr>
            <a:r>
              <a:rPr sz="2000" spc="10" err="1">
                <a:solidFill>
                  <a:srgbClr val="231F20"/>
                </a:solidFill>
                <a:latin typeface="Lato" panose="020F0502020204030203" pitchFamily="34" charset="0"/>
                <a:cs typeface="Gill Sans MT"/>
              </a:rPr>
              <a:t>es</a:t>
            </a:r>
            <a:r>
              <a:rPr sz="2000" spc="10">
                <a:solidFill>
                  <a:srgbClr val="231F20"/>
                </a:solidFill>
                <a:latin typeface="Lato" panose="020F0502020204030203" pitchFamily="34" charset="0"/>
                <a:cs typeface="Gill Sans MT"/>
              </a:rPr>
              <a:t> la </a:t>
            </a:r>
            <a:r>
              <a:rPr sz="2000" spc="10" err="1">
                <a:solidFill>
                  <a:srgbClr val="231F20"/>
                </a:solidFill>
                <a:latin typeface="Lato" panose="020F0502020204030203" pitchFamily="34" charset="0"/>
                <a:cs typeface="Gill Sans MT"/>
              </a:rPr>
              <a:t>búsq</a:t>
            </a:r>
            <a:r>
              <a:rPr lang="es-ES" sz="2000" spc="10">
                <a:solidFill>
                  <a:srgbClr val="231F20"/>
                </a:solidFill>
                <a:latin typeface="Lato" panose="020F0502020204030203" pitchFamily="34" charset="0"/>
                <a:cs typeface="Gill Sans MT"/>
              </a:rPr>
              <a:t>u</a:t>
            </a:r>
            <a:r>
              <a:rPr sz="2000" spc="10" err="1">
                <a:solidFill>
                  <a:srgbClr val="231F20"/>
                </a:solidFill>
                <a:latin typeface="Lato" panose="020F0502020204030203" pitchFamily="34" charset="0"/>
                <a:cs typeface="Gill Sans MT"/>
              </a:rPr>
              <a:t>eda</a:t>
            </a:r>
            <a:r>
              <a:rPr sz="2000" spc="10">
                <a:solidFill>
                  <a:srgbClr val="231F20"/>
                </a:solidFill>
                <a:latin typeface="Lato" panose="020F0502020204030203" pitchFamily="34" charset="0"/>
                <a:cs typeface="Gill Sans MT"/>
              </a:rPr>
              <a:t> continua y </a:t>
            </a:r>
            <a:r>
              <a:rPr sz="2000" spc="10" err="1">
                <a:solidFill>
                  <a:srgbClr val="231F20"/>
                </a:solidFill>
                <a:latin typeface="Lato" panose="020F0502020204030203" pitchFamily="34" charset="0"/>
                <a:cs typeface="Gill Sans MT"/>
              </a:rPr>
              <a:t>proactiva</a:t>
            </a:r>
            <a:endParaRPr sz="2000">
              <a:latin typeface="Lato" panose="020F0502020204030203" pitchFamily="34" charset="0"/>
              <a:cs typeface="Gill Sans MT"/>
            </a:endParaRPr>
          </a:p>
          <a:p>
            <a:pPr marL="0">
              <a:lnSpc>
                <a:spcPct val="100000"/>
              </a:lnSpc>
            </a:pPr>
            <a:r>
              <a:rPr sz="2000" spc="10">
                <a:solidFill>
                  <a:srgbClr val="231F20"/>
                </a:solidFill>
                <a:latin typeface="Lato" panose="020F0502020204030203" pitchFamily="34" charset="0"/>
                <a:cs typeface="Gill Sans MT"/>
              </a:rPr>
              <a:t>de la </a:t>
            </a:r>
            <a:r>
              <a:rPr sz="2000" spc="10" err="1">
                <a:solidFill>
                  <a:srgbClr val="231F20"/>
                </a:solidFill>
                <a:latin typeface="Lato" panose="020F0502020204030203" pitchFamily="34" charset="0"/>
                <a:cs typeface="Gill Sans MT"/>
              </a:rPr>
              <a:t>marca</a:t>
            </a:r>
            <a:r>
              <a:rPr sz="2000" spc="10">
                <a:solidFill>
                  <a:srgbClr val="231F20"/>
                </a:solidFill>
                <a:latin typeface="Lato" panose="020F0502020204030203" pitchFamily="34" charset="0"/>
                <a:cs typeface="Gill Sans MT"/>
              </a:rPr>
              <a:t> </a:t>
            </a:r>
            <a:r>
              <a:rPr sz="2000" spc="10" err="1">
                <a:solidFill>
                  <a:srgbClr val="231F20"/>
                </a:solidFill>
                <a:latin typeface="Lato" panose="020F0502020204030203" pitchFamily="34" charset="0"/>
                <a:cs typeface="Gill Sans MT"/>
              </a:rPr>
              <a:t>utilizando</a:t>
            </a:r>
            <a:r>
              <a:rPr sz="2000" spc="10">
                <a:solidFill>
                  <a:srgbClr val="231F20"/>
                </a:solidFill>
                <a:latin typeface="Lato" panose="020F0502020204030203" pitchFamily="34" charset="0"/>
                <a:cs typeface="Gill Sans MT"/>
              </a:rPr>
              <a:t> la </a:t>
            </a:r>
            <a:r>
              <a:rPr sz="2000" spc="10" err="1">
                <a:solidFill>
                  <a:srgbClr val="231F20"/>
                </a:solidFill>
                <a:latin typeface="Lato" panose="020F0502020204030203" pitchFamily="34" charset="0"/>
                <a:cs typeface="Gill Sans MT"/>
              </a:rPr>
              <a:t>tecnología</a:t>
            </a:r>
            <a:r>
              <a:rPr sz="2000" spc="10">
                <a:solidFill>
                  <a:srgbClr val="231F20"/>
                </a:solidFill>
                <a:latin typeface="Lato" panose="020F0502020204030203" pitchFamily="34" charset="0"/>
                <a:cs typeface="Gill Sans MT"/>
              </a:rPr>
              <a:t> y</a:t>
            </a:r>
            <a:endParaRPr sz="2000">
              <a:latin typeface="Lato" panose="020F0502020204030203" pitchFamily="34" charset="0"/>
              <a:cs typeface="Gill Sans MT"/>
            </a:endParaRPr>
          </a:p>
          <a:p>
            <a:pPr marL="893572">
              <a:lnSpc>
                <a:spcPct val="100000"/>
              </a:lnSpc>
            </a:pPr>
            <a:r>
              <a:rPr sz="2000" spc="10" err="1">
                <a:solidFill>
                  <a:srgbClr val="231F20"/>
                </a:solidFill>
                <a:latin typeface="Lato" panose="020F0502020204030203" pitchFamily="34" charset="0"/>
                <a:cs typeface="Gill Sans MT"/>
              </a:rPr>
              <a:t>analistas</a:t>
            </a:r>
            <a:r>
              <a:rPr sz="2000" spc="10">
                <a:solidFill>
                  <a:srgbClr val="231F20"/>
                </a:solidFill>
                <a:latin typeface="Lato" panose="020F0502020204030203" pitchFamily="34" charset="0"/>
                <a:cs typeface="Gill Sans MT"/>
              </a:rPr>
              <a:t> </a:t>
            </a:r>
            <a:r>
              <a:rPr sz="2000" spc="10" err="1">
                <a:solidFill>
                  <a:srgbClr val="231F20"/>
                </a:solidFill>
                <a:latin typeface="Lato" panose="020F0502020204030203" pitchFamily="34" charset="0"/>
                <a:cs typeface="Gill Sans MT"/>
              </a:rPr>
              <a:t>adecuados</a:t>
            </a:r>
            <a:endParaRPr sz="2000">
              <a:latin typeface="Lato" panose="020F0502020204030203" pitchFamily="34" charset="0"/>
              <a:cs typeface="Gill Sans MT"/>
            </a:endParaRPr>
          </a:p>
        </p:txBody>
      </p:sp>
      <p:sp>
        <p:nvSpPr>
          <p:cNvPr id="10" name="text 1"/>
          <p:cNvSpPr txBox="1"/>
          <p:nvPr/>
        </p:nvSpPr>
        <p:spPr>
          <a:xfrm>
            <a:off x="4010177" y="6486894"/>
            <a:ext cx="1825128" cy="553998"/>
          </a:xfrm>
          <a:prstGeom prst="rect">
            <a:avLst/>
          </a:prstGeom>
        </p:spPr>
        <p:txBody>
          <a:bodyPr vert="horz" wrap="square" lIns="0" tIns="0" rIns="0" bIns="0" rtlCol="0">
            <a:spAutoFit/>
          </a:bodyPr>
          <a:lstStyle/>
          <a:p>
            <a:pPr marL="0">
              <a:lnSpc>
                <a:spcPct val="100000"/>
              </a:lnSpc>
            </a:pPr>
            <a:r>
              <a:rPr b="1" spc="10" dirty="0">
                <a:solidFill>
                  <a:srgbClr val="F79434"/>
                </a:solidFill>
                <a:latin typeface="Lato" panose="020F0502020204030203" pitchFamily="34" charset="0"/>
                <a:cs typeface="Gill Sans MT"/>
              </a:rPr>
              <a:t>· INVESTIGACIÓN</a:t>
            </a:r>
            <a:endParaRPr lang="es-ES" dirty="0">
              <a:latin typeface="Lato" panose="020F0502020204030203" pitchFamily="34" charset="0"/>
              <a:cs typeface="Gill Sans MT"/>
            </a:endParaRPr>
          </a:p>
          <a:p>
            <a:pPr marL="0">
              <a:lnSpc>
                <a:spcPct val="100000"/>
              </a:lnSpc>
            </a:pPr>
            <a:r>
              <a:rPr b="1" spc="10" dirty="0">
                <a:solidFill>
                  <a:srgbClr val="F79434"/>
                </a:solidFill>
                <a:latin typeface="Lato" panose="020F0502020204030203" pitchFamily="34" charset="0"/>
                <a:cs typeface="Gill Sans MT"/>
              </a:rPr>
              <a:t>· OSINT</a:t>
            </a:r>
            <a:endParaRPr dirty="0">
              <a:latin typeface="Lato" panose="020F0502020204030203" pitchFamily="34" charset="0"/>
              <a:cs typeface="Gill Sans MT"/>
            </a:endParaRPr>
          </a:p>
        </p:txBody>
      </p:sp>
      <p:sp>
        <p:nvSpPr>
          <p:cNvPr id="11" name="text 1"/>
          <p:cNvSpPr txBox="1"/>
          <p:nvPr/>
        </p:nvSpPr>
        <p:spPr>
          <a:xfrm>
            <a:off x="8108494" y="5076660"/>
            <a:ext cx="4112664" cy="1231106"/>
          </a:xfrm>
          <a:prstGeom prst="rect">
            <a:avLst/>
          </a:prstGeom>
        </p:spPr>
        <p:txBody>
          <a:bodyPr vert="horz" wrap="none" lIns="0" tIns="0" rIns="0" bIns="0" rtlCol="0">
            <a:spAutoFit/>
          </a:bodyPr>
          <a:lstStyle/>
          <a:p>
            <a:pPr marL="0">
              <a:lnSpc>
                <a:spcPct val="100000"/>
              </a:lnSpc>
            </a:pPr>
            <a:r>
              <a:rPr sz="2000" spc="10">
                <a:solidFill>
                  <a:srgbClr val="231F20"/>
                </a:solidFill>
                <a:latin typeface="Lato" panose="020F0502020204030203" pitchFamily="34" charset="0"/>
                <a:cs typeface="Gill Sans MT"/>
              </a:rPr>
              <a:t>El eslabón principal de cualquier em-</a:t>
            </a:r>
            <a:endParaRPr sz="2000">
              <a:latin typeface="Lato" panose="020F0502020204030203" pitchFamily="34" charset="0"/>
              <a:cs typeface="Gill Sans MT"/>
            </a:endParaRPr>
          </a:p>
          <a:p>
            <a:pPr marL="507">
              <a:lnSpc>
                <a:spcPct val="100000"/>
              </a:lnSpc>
            </a:pPr>
            <a:r>
              <a:rPr sz="2000" spc="10">
                <a:solidFill>
                  <a:srgbClr val="231F20"/>
                </a:solidFill>
                <a:latin typeface="Lato" panose="020F0502020204030203" pitchFamily="34" charset="0"/>
                <a:cs typeface="Gill Sans MT"/>
              </a:rPr>
              <a:t>presa es el valor humano, es por ello</a:t>
            </a:r>
            <a:endParaRPr sz="2000">
              <a:latin typeface="Lato" panose="020F0502020204030203" pitchFamily="34" charset="0"/>
              <a:cs typeface="Gill Sans MT"/>
            </a:endParaRPr>
          </a:p>
          <a:p>
            <a:pPr marL="0">
              <a:lnSpc>
                <a:spcPct val="100000"/>
              </a:lnSpc>
            </a:pPr>
            <a:r>
              <a:rPr sz="2000" spc="10">
                <a:solidFill>
                  <a:srgbClr val="231F20"/>
                </a:solidFill>
                <a:latin typeface="Lato" panose="020F0502020204030203" pitchFamily="34" charset="0"/>
                <a:cs typeface="Gill Sans MT"/>
              </a:rPr>
              <a:t>que la concienciación y la formación</a:t>
            </a:r>
            <a:endParaRPr sz="2000">
              <a:latin typeface="Lato" panose="020F0502020204030203" pitchFamily="34" charset="0"/>
              <a:cs typeface="Gill Sans MT"/>
            </a:endParaRPr>
          </a:p>
          <a:p>
            <a:pPr marL="511302">
              <a:lnSpc>
                <a:spcPct val="100000"/>
              </a:lnSpc>
            </a:pPr>
            <a:r>
              <a:rPr sz="2000" spc="10">
                <a:solidFill>
                  <a:srgbClr val="231F20"/>
                </a:solidFill>
                <a:latin typeface="Lato" panose="020F0502020204030203" pitchFamily="34" charset="0"/>
                <a:cs typeface="Gill Sans MT"/>
              </a:rPr>
              <a:t>es el primer paso hacia un</a:t>
            </a:r>
            <a:endParaRPr sz="2000">
              <a:latin typeface="Lato" panose="020F0502020204030203" pitchFamily="34" charset="0"/>
              <a:cs typeface="Gill Sans MT"/>
            </a:endParaRPr>
          </a:p>
        </p:txBody>
      </p:sp>
      <p:sp>
        <p:nvSpPr>
          <p:cNvPr id="12" name="text 1"/>
          <p:cNvSpPr txBox="1"/>
          <p:nvPr/>
        </p:nvSpPr>
        <p:spPr>
          <a:xfrm>
            <a:off x="9009580" y="6394572"/>
            <a:ext cx="2111412" cy="276999"/>
          </a:xfrm>
          <a:prstGeom prst="rect">
            <a:avLst/>
          </a:prstGeom>
        </p:spPr>
        <p:txBody>
          <a:bodyPr vert="horz" wrap="none" lIns="0" tIns="0" rIns="0" bIns="0" rtlCol="0">
            <a:spAutoFit/>
          </a:bodyPr>
          <a:lstStyle/>
          <a:p>
            <a:pPr marL="0">
              <a:lnSpc>
                <a:spcPct val="100000"/>
              </a:lnSpc>
            </a:pPr>
            <a:r>
              <a:rPr b="1" spc="10">
                <a:solidFill>
                  <a:srgbClr val="F79434"/>
                </a:solidFill>
                <a:latin typeface="Lato" panose="020F0502020204030203" pitchFamily="34" charset="0"/>
                <a:cs typeface="Gill Sans MT"/>
              </a:rPr>
              <a:t>ENTORNO SEGURO</a:t>
            </a:r>
            <a:endParaRPr>
              <a:latin typeface="Lato" panose="020F0502020204030203" pitchFamily="34" charset="0"/>
              <a:cs typeface="Gill Sans MT"/>
            </a:endParaRPr>
          </a:p>
        </p:txBody>
      </p:sp>
      <p:sp>
        <p:nvSpPr>
          <p:cNvPr id="13" name="text 1"/>
          <p:cNvSpPr txBox="1"/>
          <p:nvPr/>
        </p:nvSpPr>
        <p:spPr>
          <a:xfrm>
            <a:off x="13113031" y="4968530"/>
            <a:ext cx="4290277" cy="923330"/>
          </a:xfrm>
          <a:prstGeom prst="rect">
            <a:avLst/>
          </a:prstGeom>
        </p:spPr>
        <p:txBody>
          <a:bodyPr vert="horz" wrap="none" lIns="0" tIns="0" rIns="0" bIns="0" rtlCol="0">
            <a:spAutoFit/>
          </a:bodyPr>
          <a:lstStyle/>
          <a:p>
            <a:pPr marL="11430">
              <a:lnSpc>
                <a:spcPct val="100000"/>
              </a:lnSpc>
            </a:pPr>
            <a:r>
              <a:rPr sz="2000" spc="10">
                <a:solidFill>
                  <a:srgbClr val="231F20"/>
                </a:solidFill>
                <a:latin typeface="Lato" panose="020F0502020204030203" pitchFamily="34" charset="0"/>
                <a:cs typeface="Gill Sans MT"/>
              </a:rPr>
              <a:t>Nuestro trabajo destaca en la búsque-</a:t>
            </a:r>
            <a:endParaRPr sz="2000">
              <a:latin typeface="Lato" panose="020F0502020204030203" pitchFamily="34" charset="0"/>
              <a:cs typeface="Gill Sans MT"/>
            </a:endParaRPr>
          </a:p>
          <a:p>
            <a:pPr marL="0">
              <a:lnSpc>
                <a:spcPct val="100000"/>
              </a:lnSpc>
            </a:pPr>
            <a:r>
              <a:rPr sz="2000" spc="10">
                <a:solidFill>
                  <a:srgbClr val="231F20"/>
                </a:solidFill>
                <a:latin typeface="Lato" panose="020F0502020204030203" pitchFamily="34" charset="0"/>
                <a:cs typeface="Gill Sans MT"/>
              </a:rPr>
              <a:t>da de nuevas soluciones para un servi-</a:t>
            </a:r>
            <a:endParaRPr sz="2000">
              <a:latin typeface="Lato" panose="020F0502020204030203" pitchFamily="34" charset="0"/>
              <a:cs typeface="Gill Sans MT"/>
            </a:endParaRPr>
          </a:p>
          <a:p>
            <a:pPr marL="302260">
              <a:lnSpc>
                <a:spcPct val="100000"/>
              </a:lnSpc>
            </a:pPr>
            <a:r>
              <a:rPr sz="2000" spc="10">
                <a:solidFill>
                  <a:srgbClr val="231F20"/>
                </a:solidFill>
                <a:latin typeface="Lato" panose="020F0502020204030203" pitchFamily="34" charset="0"/>
                <a:cs typeface="Gill Sans MT"/>
              </a:rPr>
              <a:t>cio completo y personalizado en</a:t>
            </a:r>
            <a:endParaRPr sz="2000">
              <a:latin typeface="Lato" panose="020F0502020204030203" pitchFamily="34" charset="0"/>
              <a:cs typeface="Gill Sans MT"/>
            </a:endParaRPr>
          </a:p>
        </p:txBody>
      </p:sp>
      <p:sp>
        <p:nvSpPr>
          <p:cNvPr id="14" name="text 1"/>
          <p:cNvSpPr txBox="1"/>
          <p:nvPr/>
        </p:nvSpPr>
        <p:spPr>
          <a:xfrm>
            <a:off x="14164794" y="6117084"/>
            <a:ext cx="1963358" cy="1107996"/>
          </a:xfrm>
          <a:prstGeom prst="rect">
            <a:avLst/>
          </a:prstGeom>
        </p:spPr>
        <p:txBody>
          <a:bodyPr vert="horz" wrap="none" lIns="0" tIns="0" rIns="0" bIns="0" rtlCol="0">
            <a:spAutoFit/>
          </a:bodyPr>
          <a:lstStyle/>
          <a:p>
            <a:pPr marL="544321">
              <a:lnSpc>
                <a:spcPct val="100000"/>
              </a:lnSpc>
            </a:pPr>
            <a:r>
              <a:rPr b="1" spc="10" dirty="0">
                <a:solidFill>
                  <a:srgbClr val="F79434"/>
                </a:solidFill>
                <a:latin typeface="Lato" panose="020F0502020204030203" pitchFamily="34" charset="0"/>
                <a:cs typeface="Gill Sans MT"/>
              </a:rPr>
              <a:t>ANÁLISIS</a:t>
            </a:r>
            <a:endParaRPr b="1" dirty="0">
              <a:latin typeface="Lato" panose="020F0502020204030203" pitchFamily="34" charset="0"/>
              <a:cs typeface="Gill Sans MT"/>
            </a:endParaRPr>
          </a:p>
          <a:p>
            <a:pPr marL="399034">
              <a:lnSpc>
                <a:spcPct val="100000"/>
              </a:lnSpc>
            </a:pPr>
            <a:r>
              <a:rPr b="1" spc="10" dirty="0">
                <a:solidFill>
                  <a:srgbClr val="F79434"/>
                </a:solidFill>
                <a:latin typeface="Lato" panose="020F0502020204030203" pitchFamily="34" charset="0"/>
                <a:cs typeface="Gill Sans MT"/>
              </a:rPr>
              <a:t>AUDITORÍA</a:t>
            </a:r>
            <a:endParaRPr b="1" dirty="0">
              <a:latin typeface="Lato" panose="020F0502020204030203" pitchFamily="34" charset="0"/>
              <a:cs typeface="Gill Sans MT"/>
            </a:endParaRPr>
          </a:p>
          <a:p>
            <a:pPr marL="184658">
              <a:lnSpc>
                <a:spcPct val="100000"/>
              </a:lnSpc>
            </a:pPr>
            <a:r>
              <a:rPr b="1" spc="10" dirty="0">
                <a:solidFill>
                  <a:srgbClr val="F79434"/>
                </a:solidFill>
                <a:latin typeface="Lato" panose="020F0502020204030203" pitchFamily="34" charset="0"/>
                <a:cs typeface="Gill Sans MT"/>
              </a:rPr>
              <a:t>CONSULTORÍA</a:t>
            </a:r>
            <a:endParaRPr b="1" dirty="0">
              <a:latin typeface="Lato" panose="020F0502020204030203" pitchFamily="34" charset="0"/>
              <a:cs typeface="Gill Sans MT"/>
            </a:endParaRPr>
          </a:p>
          <a:p>
            <a:pPr marL="0">
              <a:lnSpc>
                <a:spcPct val="100000"/>
              </a:lnSpc>
            </a:pPr>
            <a:r>
              <a:rPr b="1" spc="10" dirty="0">
                <a:solidFill>
                  <a:srgbClr val="F79434"/>
                </a:solidFill>
                <a:latin typeface="Lato" panose="020F0502020204030203" pitchFamily="34" charset="0"/>
                <a:cs typeface="Gill Sans MT"/>
              </a:rPr>
              <a:t>ASESORAMIENTO</a:t>
            </a:r>
            <a:endParaRPr b="1" dirty="0">
              <a:latin typeface="Lato" panose="020F0502020204030203" pitchFamily="34" charset="0"/>
              <a:cs typeface="Gill Sans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4895" y="9950216"/>
            <a:ext cx="3465773" cy="1371834"/>
          </a:xfrm>
          <a:prstGeom prst="rect">
            <a:avLst/>
          </a:prstGeom>
        </p:spPr>
      </p:pic>
      <p:pic>
        <p:nvPicPr>
          <p:cNvPr id="15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 y="0"/>
            <a:ext cx="20104608" cy="3599382"/>
          </a:xfrm>
          <a:prstGeom prst="rect">
            <a:avLst/>
          </a:prstGeom>
        </p:spPr>
      </p:pic>
      <p:sp>
        <p:nvSpPr>
          <p:cNvPr id="91" name="object 91"/>
          <p:cNvSpPr/>
          <p:nvPr/>
        </p:nvSpPr>
        <p:spPr>
          <a:xfrm>
            <a:off x="19451774" y="730279"/>
            <a:ext cx="41148" cy="2166849"/>
          </a:xfrm>
          <a:custGeom>
            <a:avLst/>
            <a:gdLst/>
            <a:ahLst/>
            <a:cxnLst/>
            <a:rect l="l" t="t" r="r" b="b"/>
            <a:pathLst>
              <a:path w="41148" h="2166849">
                <a:moveTo>
                  <a:pt x="20574" y="20574"/>
                </a:moveTo>
                <a:lnTo>
                  <a:pt x="20574" y="2146275"/>
                </a:lnTo>
              </a:path>
            </a:pathLst>
          </a:custGeom>
          <a:ln w="41148">
            <a:solidFill>
              <a:srgbClr val="53585A"/>
            </a:solidFill>
          </a:ln>
        </p:spPr>
        <p:txBody>
          <a:bodyPr wrap="square" lIns="0" tIns="0" rIns="0" bIns="0" rtlCol="0">
            <a:noAutofit/>
          </a:bodyPr>
          <a:lstStyle/>
          <a:p>
            <a:endParaRPr/>
          </a:p>
        </p:txBody>
      </p:sp>
      <p:sp>
        <p:nvSpPr>
          <p:cNvPr id="4" name="text 1"/>
          <p:cNvSpPr txBox="1"/>
          <p:nvPr/>
        </p:nvSpPr>
        <p:spPr>
          <a:xfrm>
            <a:off x="5588794" y="8665782"/>
            <a:ext cx="2220745" cy="348018"/>
          </a:xfrm>
          <a:prstGeom prst="rect">
            <a:avLst/>
          </a:prstGeom>
        </p:spPr>
        <p:txBody>
          <a:bodyPr vert="horz" wrap="none" lIns="0" tIns="0" rIns="0" bIns="0" rtlCol="0">
            <a:spAutoFit/>
          </a:bodyPr>
          <a:lstStyle/>
          <a:p>
            <a:pPr marL="0">
              <a:lnSpc>
                <a:spcPct val="100000"/>
              </a:lnSpc>
            </a:pPr>
            <a:r>
              <a:rPr sz="2800" b="1" spc="10">
                <a:solidFill>
                  <a:srgbClr val="F79650"/>
                </a:solidFill>
                <a:latin typeface="Tahoma"/>
                <a:cs typeface="Tahoma"/>
              </a:rPr>
              <a:t>De la marca</a:t>
            </a:r>
            <a:endParaRPr sz="2800">
              <a:latin typeface="Tahoma"/>
              <a:cs typeface="Tahoma"/>
            </a:endParaRPr>
          </a:p>
        </p:txBody>
      </p:sp>
      <p:sp>
        <p:nvSpPr>
          <p:cNvPr id="5" name="text 1"/>
          <p:cNvSpPr txBox="1"/>
          <p:nvPr/>
        </p:nvSpPr>
        <p:spPr>
          <a:xfrm>
            <a:off x="8503295" y="7421109"/>
            <a:ext cx="3313531" cy="472986"/>
          </a:xfrm>
          <a:prstGeom prst="rect">
            <a:avLst/>
          </a:prstGeom>
        </p:spPr>
        <p:txBody>
          <a:bodyPr vert="horz" wrap="none" lIns="0" tIns="0" rIns="0" bIns="0" rtlCol="0">
            <a:spAutoFit/>
          </a:bodyPr>
          <a:lstStyle/>
          <a:p>
            <a:pPr marL="0">
              <a:lnSpc>
                <a:spcPct val="100000"/>
              </a:lnSpc>
            </a:pPr>
            <a:r>
              <a:rPr sz="3800" b="1" spc="10">
                <a:solidFill>
                  <a:srgbClr val="F79650"/>
                </a:solidFill>
                <a:latin typeface="Tahoma"/>
                <a:cs typeface="Tahoma"/>
              </a:rPr>
              <a:t>AUDITORÍAS</a:t>
            </a:r>
            <a:endParaRPr sz="3800">
              <a:latin typeface="Tahoma"/>
              <a:cs typeface="Tahoma"/>
            </a:endParaRPr>
          </a:p>
        </p:txBody>
      </p:sp>
      <p:sp>
        <p:nvSpPr>
          <p:cNvPr id="6" name="text 1"/>
          <p:cNvSpPr txBox="1"/>
          <p:nvPr/>
        </p:nvSpPr>
        <p:spPr>
          <a:xfrm>
            <a:off x="11928611" y="8665758"/>
            <a:ext cx="2856004" cy="348018"/>
          </a:xfrm>
          <a:prstGeom prst="rect">
            <a:avLst/>
          </a:prstGeom>
        </p:spPr>
        <p:txBody>
          <a:bodyPr vert="horz" wrap="none" lIns="0" tIns="0" rIns="0" bIns="0" rtlCol="0">
            <a:spAutoFit/>
          </a:bodyPr>
          <a:lstStyle/>
          <a:p>
            <a:pPr marL="0">
              <a:lnSpc>
                <a:spcPct val="100000"/>
              </a:lnSpc>
            </a:pPr>
            <a:r>
              <a:rPr sz="2800" b="1" spc="10">
                <a:solidFill>
                  <a:srgbClr val="F79650"/>
                </a:solidFill>
                <a:latin typeface="Tahoma"/>
                <a:cs typeface="Tahoma"/>
              </a:rPr>
              <a:t>Infraestructura</a:t>
            </a:r>
            <a:endParaRPr sz="2800">
              <a:latin typeface="Tahoma"/>
              <a:cs typeface="Tahoma"/>
            </a:endParaRPr>
          </a:p>
        </p:txBody>
      </p:sp>
      <p:sp>
        <p:nvSpPr>
          <p:cNvPr id="7" name="text 1"/>
          <p:cNvSpPr txBox="1"/>
          <p:nvPr/>
        </p:nvSpPr>
        <p:spPr>
          <a:xfrm>
            <a:off x="8786402" y="8665758"/>
            <a:ext cx="1798540" cy="348018"/>
          </a:xfrm>
          <a:prstGeom prst="rect">
            <a:avLst/>
          </a:prstGeom>
        </p:spPr>
        <p:txBody>
          <a:bodyPr vert="horz" wrap="none" lIns="0" tIns="0" rIns="0" bIns="0" rtlCol="0">
            <a:spAutoFit/>
          </a:bodyPr>
          <a:lstStyle/>
          <a:p>
            <a:pPr marL="0">
              <a:lnSpc>
                <a:spcPct val="100000"/>
              </a:lnSpc>
            </a:pPr>
            <a:r>
              <a:rPr sz="2800" b="1" spc="10">
                <a:solidFill>
                  <a:srgbClr val="F79650"/>
                </a:solidFill>
                <a:latin typeface="Tahoma"/>
                <a:cs typeface="Tahoma"/>
              </a:rPr>
              <a:t>Web/App</a:t>
            </a:r>
            <a:endParaRPr sz="2800">
              <a:latin typeface="Tahoma"/>
              <a:cs typeface="Tahoma"/>
            </a:endParaRPr>
          </a:p>
        </p:txBody>
      </p:sp>
      <p:sp>
        <p:nvSpPr>
          <p:cNvPr id="8" name="text 1"/>
          <p:cNvSpPr txBox="1"/>
          <p:nvPr/>
        </p:nvSpPr>
        <p:spPr>
          <a:xfrm>
            <a:off x="2559508" y="8665758"/>
            <a:ext cx="2421727" cy="348018"/>
          </a:xfrm>
          <a:prstGeom prst="rect">
            <a:avLst/>
          </a:prstGeom>
        </p:spPr>
        <p:txBody>
          <a:bodyPr vert="horz" wrap="none" lIns="0" tIns="0" rIns="0" bIns="0" rtlCol="0">
            <a:spAutoFit/>
          </a:bodyPr>
          <a:lstStyle/>
          <a:p>
            <a:pPr marL="0">
              <a:lnSpc>
                <a:spcPct val="100000"/>
              </a:lnSpc>
            </a:pPr>
            <a:r>
              <a:rPr sz="2800" b="1" spc="10">
                <a:solidFill>
                  <a:srgbClr val="F79650"/>
                </a:solidFill>
                <a:latin typeface="Tahoma"/>
                <a:cs typeface="Tahoma"/>
              </a:rPr>
              <a:t>Inventariado</a:t>
            </a:r>
            <a:endParaRPr sz="2800">
              <a:latin typeface="Tahoma"/>
              <a:cs typeface="Tahoma"/>
            </a:endParaRPr>
          </a:p>
        </p:txBody>
      </p:sp>
      <p:sp>
        <p:nvSpPr>
          <p:cNvPr id="9" name="text 1"/>
          <p:cNvSpPr txBox="1"/>
          <p:nvPr/>
        </p:nvSpPr>
        <p:spPr>
          <a:xfrm>
            <a:off x="15865870" y="8665758"/>
            <a:ext cx="2151146" cy="348018"/>
          </a:xfrm>
          <a:prstGeom prst="rect">
            <a:avLst/>
          </a:prstGeom>
        </p:spPr>
        <p:txBody>
          <a:bodyPr vert="horz" wrap="none" lIns="0" tIns="0" rIns="0" bIns="0" rtlCol="0">
            <a:spAutoFit/>
          </a:bodyPr>
          <a:lstStyle/>
          <a:p>
            <a:pPr marL="0">
              <a:lnSpc>
                <a:spcPct val="100000"/>
              </a:lnSpc>
            </a:pPr>
            <a:r>
              <a:rPr sz="2800" b="1" spc="10">
                <a:solidFill>
                  <a:srgbClr val="F79650"/>
                </a:solidFill>
                <a:latin typeface="Tahoma"/>
                <a:cs typeface="Tahoma"/>
              </a:rPr>
              <a:t>Codigo APP</a:t>
            </a:r>
            <a:endParaRPr sz="2800">
              <a:latin typeface="Tahoma"/>
              <a:cs typeface="Tahoma"/>
            </a:endParaRPr>
          </a:p>
        </p:txBody>
      </p:sp>
      <p:pic>
        <p:nvPicPr>
          <p:cNvPr id="15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 y="10379267"/>
            <a:ext cx="20100344" cy="942783"/>
          </a:xfrm>
          <a:prstGeom prst="rect">
            <a:avLst/>
          </a:prstGeom>
        </p:spPr>
      </p:pic>
      <p:sp>
        <p:nvSpPr>
          <p:cNvPr id="10" name="text 1"/>
          <p:cNvSpPr txBox="1"/>
          <p:nvPr/>
        </p:nvSpPr>
        <p:spPr>
          <a:xfrm>
            <a:off x="11674867" y="889346"/>
            <a:ext cx="7317131" cy="1021690"/>
          </a:xfrm>
          <a:prstGeom prst="rect">
            <a:avLst/>
          </a:prstGeom>
        </p:spPr>
        <p:txBody>
          <a:bodyPr vert="horz" wrap="none" lIns="0" tIns="0" rIns="0" bIns="0" rtlCol="0">
            <a:spAutoFit/>
          </a:bodyPr>
          <a:lstStyle/>
          <a:p>
            <a:pPr marL="0">
              <a:lnSpc>
                <a:spcPct val="100000"/>
              </a:lnSpc>
            </a:pPr>
            <a:r>
              <a:rPr lang="es-ES" sz="6639" b="1" spc="10">
                <a:solidFill>
                  <a:srgbClr val="484D50"/>
                </a:solidFill>
                <a:latin typeface="Lato" panose="020F0502020204030203" pitchFamily="34" charset="0"/>
                <a:cs typeface="Arial"/>
              </a:rPr>
              <a:t>CIBERSEGURIDAD</a:t>
            </a:r>
            <a:endParaRPr sz="6600" b="1">
              <a:latin typeface="Lato" panose="020F0502020204030203" pitchFamily="34" charset="0"/>
              <a:cs typeface="Arial"/>
            </a:endParaRPr>
          </a:p>
        </p:txBody>
      </p:sp>
      <p:sp>
        <p:nvSpPr>
          <p:cNvPr id="11" name="text 1"/>
          <p:cNvSpPr txBox="1"/>
          <p:nvPr/>
        </p:nvSpPr>
        <p:spPr>
          <a:xfrm>
            <a:off x="13764605" y="1741353"/>
            <a:ext cx="5227393" cy="1035540"/>
          </a:xfrm>
          <a:prstGeom prst="rect">
            <a:avLst/>
          </a:prstGeom>
        </p:spPr>
        <p:txBody>
          <a:bodyPr vert="horz" wrap="none" lIns="0" tIns="0" rIns="0" bIns="0" rtlCol="0">
            <a:spAutoFit/>
          </a:bodyPr>
          <a:lstStyle/>
          <a:p>
            <a:pPr marL="0">
              <a:lnSpc>
                <a:spcPct val="100000"/>
              </a:lnSpc>
            </a:pPr>
            <a:r>
              <a:rPr lang="es-ES" sz="6640" b="1" spc="10">
                <a:solidFill>
                  <a:srgbClr val="484D50"/>
                </a:solidFill>
                <a:latin typeface="Lato" panose="020F0502020204030203" pitchFamily="34" charset="0"/>
                <a:cs typeface="Arial"/>
              </a:rPr>
              <a:t>AUDITORÍAS</a:t>
            </a:r>
            <a:endParaRPr sz="6640" b="1">
              <a:latin typeface="Lato" panose="020F0502020204030203" pitchFamily="34" charset="0"/>
              <a:cs typeface="Arial"/>
            </a:endParaRPr>
          </a:p>
        </p:txBody>
      </p:sp>
      <p:sp>
        <p:nvSpPr>
          <p:cNvPr id="12" name="CuadroTexto 11"/>
          <p:cNvSpPr txBox="1"/>
          <p:nvPr/>
        </p:nvSpPr>
        <p:spPr>
          <a:xfrm>
            <a:off x="1206560" y="4158789"/>
            <a:ext cx="17907000" cy="2954655"/>
          </a:xfrm>
          <a:prstGeom prst="rect">
            <a:avLst/>
          </a:prstGeom>
          <a:noFill/>
        </p:spPr>
        <p:txBody>
          <a:bodyPr wrap="square" rtlCol="0">
            <a:spAutoFit/>
          </a:bodyPr>
          <a:lstStyle/>
          <a:p>
            <a:pPr algn="just"/>
            <a:r>
              <a:rPr lang="es-ES" sz="2400" b="1" spc="10" dirty="0" err="1">
                <a:solidFill>
                  <a:srgbClr val="515455"/>
                </a:solidFill>
                <a:latin typeface="Lato" panose="020F0502020204030203" pitchFamily="34" charset="77"/>
                <a:cs typeface="Tahoma"/>
              </a:rPr>
              <a:t>SmartAuditing</a:t>
            </a:r>
            <a:r>
              <a:rPr lang="es-ES" sz="2400" spc="10" dirty="0">
                <a:solidFill>
                  <a:srgbClr val="515455"/>
                </a:solidFill>
                <a:latin typeface="Lato" panose="020F0502020204030203" pitchFamily="34" charset="77"/>
                <a:cs typeface="Tahoma"/>
              </a:rPr>
              <a:t> es un conjunto de auditorias que comprende el </a:t>
            </a:r>
            <a:r>
              <a:rPr lang="es-ES" sz="2400" b="1" spc="10" dirty="0">
                <a:solidFill>
                  <a:srgbClr val="515455"/>
                </a:solidFill>
                <a:latin typeface="Lato" panose="020F0502020204030203" pitchFamily="34" charset="77"/>
                <a:cs typeface="Tahoma"/>
              </a:rPr>
              <a:t>análisis y gestión de los servicios de la empresa</a:t>
            </a:r>
            <a:r>
              <a:rPr lang="es-ES" sz="2400" spc="10" dirty="0">
                <a:solidFill>
                  <a:srgbClr val="515455"/>
                </a:solidFill>
                <a:latin typeface="Lato" panose="020F0502020204030203" pitchFamily="34" charset="77"/>
                <a:cs typeface="Tahoma"/>
              </a:rPr>
              <a:t>, para identificar,</a:t>
            </a:r>
            <a:r>
              <a:rPr lang="es-ES" sz="2400" dirty="0">
                <a:latin typeface="Lato" panose="020F0502020204030203" pitchFamily="34" charset="77"/>
                <a:cs typeface="Tahoma"/>
              </a:rPr>
              <a:t> </a:t>
            </a:r>
            <a:r>
              <a:rPr lang="es-ES" sz="2400" spc="10" dirty="0">
                <a:solidFill>
                  <a:srgbClr val="515455"/>
                </a:solidFill>
                <a:latin typeface="Lato" panose="020F0502020204030203" pitchFamily="34" charset="77"/>
                <a:cs typeface="Tahoma"/>
              </a:rPr>
              <a:t>enumerar y posteriormente describir las diversas vulnerabilidades que pudieran presentarse en el funcionamiento rutinario de</a:t>
            </a:r>
            <a:r>
              <a:rPr lang="es-ES" sz="2400" dirty="0">
                <a:latin typeface="Lato" panose="020F0502020204030203" pitchFamily="34" charset="77"/>
                <a:cs typeface="Tahoma"/>
              </a:rPr>
              <a:t> </a:t>
            </a:r>
            <a:r>
              <a:rPr lang="es-ES" sz="2400" spc="10" dirty="0">
                <a:solidFill>
                  <a:srgbClr val="515455"/>
                </a:solidFill>
                <a:latin typeface="Lato" panose="020F0502020204030203" pitchFamily="34" charset="77"/>
                <a:cs typeface="Tahoma"/>
              </a:rPr>
              <a:t>los servidores, puestos de trabajo, seguridad en el acceso remoto y redes del parque informático de dicha empresa.</a:t>
            </a:r>
          </a:p>
          <a:p>
            <a:pPr marL="286" algn="just">
              <a:lnSpc>
                <a:spcPct val="100000"/>
              </a:lnSpc>
            </a:pPr>
            <a:endParaRPr lang="es-ES" sz="2400" spc="10" dirty="0">
              <a:solidFill>
                <a:srgbClr val="515455"/>
              </a:solidFill>
              <a:latin typeface="Lato" panose="020F0502020204030203" pitchFamily="34" charset="77"/>
              <a:cs typeface="Tahoma"/>
            </a:endParaRPr>
          </a:p>
          <a:p>
            <a:pPr algn="just"/>
            <a:r>
              <a:rPr lang="es-ES" sz="2400" spc="10" dirty="0">
                <a:solidFill>
                  <a:srgbClr val="515455"/>
                </a:solidFill>
                <a:latin typeface="Lato" panose="020F0502020204030203" pitchFamily="34" charset="77"/>
                <a:cs typeface="Tahoma"/>
              </a:rPr>
              <a:t>El </a:t>
            </a:r>
            <a:r>
              <a:rPr lang="es-ES" sz="2400" b="1" spc="10" dirty="0">
                <a:solidFill>
                  <a:srgbClr val="515455"/>
                </a:solidFill>
                <a:latin typeface="Lato" panose="020F0502020204030203" pitchFamily="34" charset="77"/>
                <a:cs typeface="Tahoma"/>
              </a:rPr>
              <a:t>servicio de auditoria de </a:t>
            </a:r>
            <a:r>
              <a:rPr lang="es-ES" sz="2400" b="1" spc="10" dirty="0" err="1">
                <a:solidFill>
                  <a:srgbClr val="515455"/>
                </a:solidFill>
                <a:latin typeface="Lato" panose="020F0502020204030203" pitchFamily="34" charset="77"/>
                <a:cs typeface="Tahoma"/>
              </a:rPr>
              <a:t>SmartHC</a:t>
            </a:r>
            <a:r>
              <a:rPr lang="es-ES" sz="2400" spc="10" dirty="0">
                <a:solidFill>
                  <a:srgbClr val="515455"/>
                </a:solidFill>
                <a:latin typeface="Lato" panose="020F0502020204030203" pitchFamily="34" charset="77"/>
                <a:cs typeface="Tahoma"/>
              </a:rPr>
              <a:t>, ofrece un servicio completo de auditoria, tanto puntual como continuada, realizado por un</a:t>
            </a:r>
            <a:r>
              <a:rPr lang="es-ES" sz="2400" dirty="0">
                <a:latin typeface="Lato" panose="020F0502020204030203" pitchFamily="34" charset="77"/>
                <a:cs typeface="Tahoma"/>
              </a:rPr>
              <a:t> </a:t>
            </a:r>
            <a:r>
              <a:rPr lang="es-ES" sz="2400" b="1" spc="10" dirty="0">
                <a:solidFill>
                  <a:srgbClr val="515455"/>
                </a:solidFill>
                <a:latin typeface="Lato" panose="020F0502020204030203" pitchFamily="34" charset="77"/>
                <a:cs typeface="Tahoma"/>
              </a:rPr>
              <a:t>equipo </a:t>
            </a:r>
            <a:r>
              <a:rPr lang="es-ES" sz="2400" b="1" spc="10" dirty="0" err="1">
                <a:solidFill>
                  <a:srgbClr val="515455"/>
                </a:solidFill>
                <a:latin typeface="Lato" panose="020F0502020204030203" pitchFamily="34" charset="77"/>
                <a:cs typeface="Tahoma"/>
              </a:rPr>
              <a:t>multidisplinar</a:t>
            </a:r>
            <a:r>
              <a:rPr lang="es-ES" sz="2400" b="1" spc="10" dirty="0">
                <a:solidFill>
                  <a:srgbClr val="515455"/>
                </a:solidFill>
                <a:latin typeface="Lato" panose="020F0502020204030203" pitchFamily="34" charset="77"/>
                <a:cs typeface="Tahoma"/>
              </a:rPr>
              <a:t> de especialistas y herramientas punteras </a:t>
            </a:r>
            <a:r>
              <a:rPr lang="es-ES" sz="2400" spc="10" dirty="0">
                <a:solidFill>
                  <a:srgbClr val="515455"/>
                </a:solidFill>
                <a:latin typeface="Lato" panose="020F0502020204030203" pitchFamily="34" charset="77"/>
                <a:cs typeface="Tahoma"/>
              </a:rPr>
              <a:t>de la industria para tener una visión completa del nivel de</a:t>
            </a:r>
            <a:r>
              <a:rPr lang="es-ES" sz="2400" dirty="0">
                <a:latin typeface="Lato" panose="020F0502020204030203" pitchFamily="34" charset="77"/>
                <a:cs typeface="Tahoma"/>
              </a:rPr>
              <a:t> </a:t>
            </a:r>
            <a:r>
              <a:rPr lang="es-ES" sz="2400" spc="10" dirty="0">
                <a:solidFill>
                  <a:srgbClr val="515455"/>
                </a:solidFill>
                <a:latin typeface="Lato" panose="020F0502020204030203" pitchFamily="34" charset="77"/>
                <a:cs typeface="Tahoma"/>
              </a:rPr>
              <a:t>seguridad tanto interna como externa dentro del entorno de la empresa.</a:t>
            </a:r>
            <a:endParaRPr lang="es-ES" sz="2400" dirty="0">
              <a:latin typeface="Lato" panose="020F0502020204030203" pitchFamily="34" charset="77"/>
              <a:cs typeface="Tahoma"/>
            </a:endParaRPr>
          </a:p>
          <a:p>
            <a:endParaRPr lang="es-E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104</TotalTime>
  <Words>3434</Words>
  <Application>Microsoft Office PowerPoint</Application>
  <PresentationFormat>Personalizado</PresentationFormat>
  <Paragraphs>518</Paragraphs>
  <Slides>42</Slides>
  <Notes>6</Notes>
  <HiddenSlides>0</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Office Theme</vt:lpstr>
      <vt:lpstr>Presentación de PowerPoint</vt:lpstr>
      <vt:lpstr>Presentación de PowerPoint</vt:lpstr>
      <vt:lpstr>Presentación de PowerPoint</vt:lpstr>
      <vt:lpstr>Presentación de PowerPoint</vt:lpstr>
      <vt:lpstr>NUESTROS  VALORES</vt:lpstr>
      <vt:lpstr>Presentación de PowerPoint</vt:lpstr>
      <vt:lpstr>Presentación de PowerPoint</vt:lpstr>
      <vt:lpstr>Presentación de PowerPoint</vt:lpstr>
      <vt:lpstr>Presentación de PowerPoint</vt:lpstr>
      <vt:lpstr>Presentación de PowerPoint</vt:lpstr>
      <vt:lpstr>ÁREA DE CAMPO Y CONTRAMEDIDAS</vt:lpstr>
      <vt:lpstr>Presentación de PowerPoint</vt:lpstr>
      <vt:lpstr>Presentación de PowerPoint</vt:lpstr>
      <vt:lpstr>Presentación de PowerPoint</vt:lpstr>
      <vt:lpstr>Presentación de PowerPoint</vt:lpstr>
      <vt:lpstr>Presentación de PowerPoint</vt:lpstr>
      <vt:lpstr>Presentación de PowerPoint</vt:lpstr>
      <vt:lpstr>PROYECTO PHASECRYPT PRIMEROS PASOS</vt:lpstr>
      <vt:lpstr>Presentación de PowerPoint</vt:lpstr>
      <vt:lpstr>Presentación de PowerPoint</vt:lpstr>
      <vt:lpstr>Presentación de PowerPoint</vt:lpstr>
      <vt:lpstr>ALGUNOS  CLIENTES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Alexander Nikolaevich Pisarchik</cp:lastModifiedBy>
  <cp:revision>2258</cp:revision>
  <dcterms:created xsi:type="dcterms:W3CDTF">2019-01-21T03:04:15Z</dcterms:created>
  <dcterms:modified xsi:type="dcterms:W3CDTF">2020-04-13T15:58:27Z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2019-01-21T00:00:00Z</vt:filetime>
  </property>
  <property fmtid="{D5CDD505-2E9C-101B-9397-08002B2CF9AE}" pid="3" name="LastSaved">
    <vt:filetime>2019-01-21T00:00:00Z</vt:filetime>
  </property>
</Properties>
</file>